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Playfair Display"/>
      <p:regular r:id="rId24"/>
      <p:bold r:id="rId25"/>
      <p:italic r:id="rId26"/>
      <p:boldItalic r:id="rId27"/>
    </p:embeddedFont>
    <p:embeddedFont>
      <p:font typeface="Lato"/>
      <p:regular r:id="rId28"/>
      <p:bold r:id="rId29"/>
      <p:italic r:id="rId30"/>
      <p:boldItalic r:id="rId31"/>
    </p:embeddedFont>
    <p:embeddedFont>
      <p:font typeface="Merriweather"/>
      <p:regular r:id="rId32"/>
      <p:bold r:id="rId33"/>
      <p:italic r:id="rId34"/>
      <p:boldItalic r:id="rId35"/>
    </p:embeddedFont>
    <p:embeddedFont>
      <p:font typeface="Century Gothic"/>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layfairDisplay-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italic.fntdata"/><Relationship Id="rId25" Type="http://schemas.openxmlformats.org/officeDocument/2006/relationships/font" Target="fonts/PlayfairDisplay-bold.fntdata"/><Relationship Id="rId28" Type="http://schemas.openxmlformats.org/officeDocument/2006/relationships/font" Target="fonts/Lato-regular.fntdata"/><Relationship Id="rId27" Type="http://schemas.openxmlformats.org/officeDocument/2006/relationships/font" Target="fonts/PlayfairDispl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33" Type="http://schemas.openxmlformats.org/officeDocument/2006/relationships/font" Target="fonts/Merriweather-bold.fntdata"/><Relationship Id="rId10" Type="http://schemas.openxmlformats.org/officeDocument/2006/relationships/slide" Target="slides/slide5.xml"/><Relationship Id="rId32" Type="http://schemas.openxmlformats.org/officeDocument/2006/relationships/font" Target="fonts/Merriweather-regular.fntdata"/><Relationship Id="rId13" Type="http://schemas.openxmlformats.org/officeDocument/2006/relationships/slide" Target="slides/slide8.xml"/><Relationship Id="rId35" Type="http://schemas.openxmlformats.org/officeDocument/2006/relationships/font" Target="fonts/Merriweather-boldItalic.fntdata"/><Relationship Id="rId12" Type="http://schemas.openxmlformats.org/officeDocument/2006/relationships/slide" Target="slides/slide7.xml"/><Relationship Id="rId34" Type="http://schemas.openxmlformats.org/officeDocument/2006/relationships/font" Target="fonts/Merriweather-italic.fntdata"/><Relationship Id="rId15" Type="http://schemas.openxmlformats.org/officeDocument/2006/relationships/slide" Target="slides/slide10.xml"/><Relationship Id="rId37" Type="http://schemas.openxmlformats.org/officeDocument/2006/relationships/font" Target="fonts/CenturyGothic-bold.fntdata"/><Relationship Id="rId14" Type="http://schemas.openxmlformats.org/officeDocument/2006/relationships/slide" Target="slides/slide9.xml"/><Relationship Id="rId36" Type="http://schemas.openxmlformats.org/officeDocument/2006/relationships/font" Target="fonts/CenturyGothic-regular.fntdata"/><Relationship Id="rId17" Type="http://schemas.openxmlformats.org/officeDocument/2006/relationships/slide" Target="slides/slide12.xml"/><Relationship Id="rId39" Type="http://schemas.openxmlformats.org/officeDocument/2006/relationships/font" Target="fonts/CenturyGothic-boldItalic.fntdata"/><Relationship Id="rId16" Type="http://schemas.openxmlformats.org/officeDocument/2006/relationships/slide" Target="slides/slide11.xml"/><Relationship Id="rId38" Type="http://schemas.openxmlformats.org/officeDocument/2006/relationships/font" Target="fonts/CenturyGothic-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png>
</file>

<file path=ppt/media/image19.png>
</file>

<file path=ppt/media/image2.jpg>
</file>

<file path=ppt/media/image3.jp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edia.fisheries.noaa.gov/dam-migration/an_incredible_journey_-_2019626_-_508_compliant.pdf"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ewsela.com/view/ck9noojgn064f0iqjd7d912e7/?levelId=ck7ecwtg90w7w14p7cwe2jy4x" TargetMode="External"/><Relationship Id="rId3" Type="http://schemas.openxmlformats.org/officeDocument/2006/relationships/hyperlink" Target="https://www.washingtonpost.com/nation/interactive/2021/california-disappearing-salmon/"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985363128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985363128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98b6fa4540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98b6fa4540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83fd69dee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83fd69dee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83fd69dee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83fd69dee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98b6fa4540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98b6fa4540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98b6fa4540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98b6fa4540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98b6fa4540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98b6fa4540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98b6fa4540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98b6fa4540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985363128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985363128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98b6fa4540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98b6fa4540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7d791ea2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7d791ea2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08fcbdd8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08fcbdd8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08fcbdd887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08fcbdd887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8360444f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8360444f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98b6fa454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98b6fa454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83fd69dee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83fd69dee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https://media.fisheries.noaa.gov/dam-migration/an_incredible_journey_-_2019626_-_508_compliant.pdf</a:t>
            </a:r>
            <a:r>
              <a:rPr lang="en"/>
              <a:t> Find pages 18-19</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08fcbdd887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08fcbdd887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https://newsela.com/view/ck9noojgn064f0iqjd7d912e7/?levelId=ck7ecwtg90w7w14p7cwe2jy4x</a:t>
            </a:r>
            <a:r>
              <a:rPr lang="en"/>
              <a:t> </a:t>
            </a:r>
            <a:endParaRPr/>
          </a:p>
          <a:p>
            <a:pPr indent="0" lvl="0" marL="0" rtl="0" algn="l">
              <a:spcBef>
                <a:spcPts val="0"/>
              </a:spcBef>
              <a:spcAft>
                <a:spcPts val="0"/>
              </a:spcAft>
              <a:buNone/>
            </a:pPr>
            <a:r>
              <a:rPr lang="en" u="sng">
                <a:solidFill>
                  <a:schemeClr val="hlink"/>
                </a:solidFill>
                <a:hlinkClick r:id="rId3"/>
              </a:rPr>
              <a:t>https://www.washingtonpost.com/nation/interactive/2021/california-disappearing-salmon/</a:t>
            </a:r>
            <a:r>
              <a:rPr lang="en"/>
              <a:t> (</a:t>
            </a:r>
            <a:r>
              <a:rPr lang="en"/>
              <a:t>Washington</a:t>
            </a:r>
            <a:r>
              <a:rPr lang="en"/>
              <a:t> Post)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98b6fa4540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98b6fa4540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a:off x="733219" y="2235351"/>
            <a:ext cx="385200" cy="0"/>
          </a:xfrm>
          <a:prstGeom prst="straightConnector1">
            <a:avLst/>
          </a:prstGeom>
          <a:noFill/>
          <a:ln cap="flat" cmpd="sng" w="28575">
            <a:solidFill>
              <a:schemeClr val="dk1"/>
            </a:solidFill>
            <a:prstDash val="solid"/>
            <a:round/>
            <a:headEnd len="sm" w="sm" type="none"/>
            <a:tailEnd len="sm" w="sm" type="none"/>
          </a:ln>
        </p:spPr>
      </p:cxnSp>
      <p:sp>
        <p:nvSpPr>
          <p:cNvPr id="13" name="Google Shape;13;p2"/>
          <p:cNvSpPr txBox="1"/>
          <p:nvPr>
            <p:ph type="ctrTitle"/>
          </p:nvPr>
        </p:nvSpPr>
        <p:spPr>
          <a:xfrm>
            <a:off x="630600" y="136800"/>
            <a:ext cx="7893000" cy="1853700"/>
          </a:xfrm>
          <a:prstGeom prst="rect">
            <a:avLst/>
          </a:prstGeom>
        </p:spPr>
        <p:txBody>
          <a:bodyPr anchorCtr="0" anchor="b" bIns="91425" lIns="91425" spcFirstLastPara="1" rIns="91425" wrap="square" tIns="91425">
            <a:noAutofit/>
          </a:bodyPr>
          <a:lstStyle>
            <a:lvl1pPr lvl="0">
              <a:spcBef>
                <a:spcPts val="1000"/>
              </a:spcBef>
              <a:spcAft>
                <a:spcPts val="0"/>
              </a:spcAft>
              <a:buSzPts val="4800"/>
              <a:buNone/>
              <a:defRPr sz="4800"/>
            </a:lvl1pPr>
            <a:lvl2pPr lvl="1">
              <a:spcBef>
                <a:spcPts val="1000"/>
              </a:spcBef>
              <a:spcAft>
                <a:spcPts val="0"/>
              </a:spcAft>
              <a:buSzPts val="4800"/>
              <a:buNone/>
              <a:defRPr sz="4800"/>
            </a:lvl2pPr>
            <a:lvl3pPr lvl="2">
              <a:spcBef>
                <a:spcPts val="1000"/>
              </a:spcBef>
              <a:spcAft>
                <a:spcPts val="0"/>
              </a:spcAft>
              <a:buSzPts val="4800"/>
              <a:buNone/>
              <a:defRPr sz="4800"/>
            </a:lvl3pPr>
            <a:lvl4pPr lvl="3">
              <a:spcBef>
                <a:spcPts val="1000"/>
              </a:spcBef>
              <a:spcAft>
                <a:spcPts val="0"/>
              </a:spcAft>
              <a:buSzPts val="4800"/>
              <a:buNone/>
              <a:defRPr sz="4800"/>
            </a:lvl4pPr>
            <a:lvl5pPr lvl="4">
              <a:spcBef>
                <a:spcPts val="1000"/>
              </a:spcBef>
              <a:spcAft>
                <a:spcPts val="0"/>
              </a:spcAft>
              <a:buSzPts val="4800"/>
              <a:buNone/>
              <a:defRPr sz="4800"/>
            </a:lvl5pPr>
            <a:lvl6pPr lvl="5">
              <a:spcBef>
                <a:spcPts val="1000"/>
              </a:spcBef>
              <a:spcAft>
                <a:spcPts val="0"/>
              </a:spcAft>
              <a:buSzPts val="4800"/>
              <a:buNone/>
              <a:defRPr sz="4800"/>
            </a:lvl6pPr>
            <a:lvl7pPr lvl="6">
              <a:spcBef>
                <a:spcPts val="1000"/>
              </a:spcBef>
              <a:spcAft>
                <a:spcPts val="0"/>
              </a:spcAft>
              <a:buSzPts val="4800"/>
              <a:buNone/>
              <a:defRPr sz="4800"/>
            </a:lvl7pPr>
            <a:lvl8pPr lvl="7">
              <a:spcBef>
                <a:spcPts val="1000"/>
              </a:spcBef>
              <a:spcAft>
                <a:spcPts val="0"/>
              </a:spcAft>
              <a:buSzPts val="4800"/>
              <a:buNone/>
              <a:defRPr sz="4800"/>
            </a:lvl8pPr>
            <a:lvl9pPr lvl="8">
              <a:spcBef>
                <a:spcPts val="1000"/>
              </a:spcBef>
              <a:spcAft>
                <a:spcPts val="0"/>
              </a:spcAft>
              <a:buSzPts val="4800"/>
              <a:buNone/>
              <a:defRPr sz="4800"/>
            </a:lvl9pPr>
          </a:lstStyle>
          <a:p/>
        </p:txBody>
      </p:sp>
      <p:sp>
        <p:nvSpPr>
          <p:cNvPr id="14" name="Google Shape;14;p2"/>
          <p:cNvSpPr txBox="1"/>
          <p:nvPr>
            <p:ph idx="1" type="subTitle"/>
          </p:nvPr>
        </p:nvSpPr>
        <p:spPr>
          <a:xfrm>
            <a:off x="630600" y="3228375"/>
            <a:ext cx="7893000" cy="1274100"/>
          </a:xfrm>
          <a:prstGeom prst="rect">
            <a:avLst/>
          </a:prstGeom>
        </p:spPr>
        <p:txBody>
          <a:bodyPr anchorCtr="0" anchor="b" bIns="91425" lIns="91425" spcFirstLastPara="1" rIns="91425" wrap="square" tIns="91425">
            <a:noAutofit/>
          </a:bodyPr>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1000"/>
              </a:spcBef>
              <a:spcAft>
                <a:spcPts val="0"/>
              </a:spcAft>
              <a:buClr>
                <a:schemeClr val="accent6"/>
              </a:buClr>
              <a:buSzPts val="2400"/>
              <a:buNone/>
              <a:defRPr sz="2400">
                <a:solidFill>
                  <a:schemeClr val="accent6"/>
                </a:solidFill>
              </a:defRPr>
            </a:lvl2pPr>
            <a:lvl3pPr lvl="2">
              <a:lnSpc>
                <a:spcPct val="100000"/>
              </a:lnSpc>
              <a:spcBef>
                <a:spcPts val="1000"/>
              </a:spcBef>
              <a:spcAft>
                <a:spcPts val="0"/>
              </a:spcAft>
              <a:buClr>
                <a:schemeClr val="accent6"/>
              </a:buClr>
              <a:buSzPts val="2400"/>
              <a:buNone/>
              <a:defRPr sz="2400">
                <a:solidFill>
                  <a:schemeClr val="accent6"/>
                </a:solidFill>
              </a:defRPr>
            </a:lvl3pPr>
            <a:lvl4pPr lvl="3">
              <a:lnSpc>
                <a:spcPct val="100000"/>
              </a:lnSpc>
              <a:spcBef>
                <a:spcPts val="1000"/>
              </a:spcBef>
              <a:spcAft>
                <a:spcPts val="0"/>
              </a:spcAft>
              <a:buClr>
                <a:schemeClr val="accent6"/>
              </a:buClr>
              <a:buSzPts val="2400"/>
              <a:buNone/>
              <a:defRPr sz="2400">
                <a:solidFill>
                  <a:schemeClr val="accent6"/>
                </a:solidFill>
              </a:defRPr>
            </a:lvl4pPr>
            <a:lvl5pPr lvl="4">
              <a:lnSpc>
                <a:spcPct val="100000"/>
              </a:lnSpc>
              <a:spcBef>
                <a:spcPts val="1000"/>
              </a:spcBef>
              <a:spcAft>
                <a:spcPts val="0"/>
              </a:spcAft>
              <a:buClr>
                <a:schemeClr val="accent6"/>
              </a:buClr>
              <a:buSzPts val="2400"/>
              <a:buNone/>
              <a:defRPr sz="2400">
                <a:solidFill>
                  <a:schemeClr val="accent6"/>
                </a:solidFill>
              </a:defRPr>
            </a:lvl5pPr>
            <a:lvl6pPr lvl="5">
              <a:lnSpc>
                <a:spcPct val="100000"/>
              </a:lnSpc>
              <a:spcBef>
                <a:spcPts val="1000"/>
              </a:spcBef>
              <a:spcAft>
                <a:spcPts val="0"/>
              </a:spcAft>
              <a:buClr>
                <a:schemeClr val="accent6"/>
              </a:buClr>
              <a:buSzPts val="2400"/>
              <a:buNone/>
              <a:defRPr sz="2400">
                <a:solidFill>
                  <a:schemeClr val="accent6"/>
                </a:solidFill>
              </a:defRPr>
            </a:lvl6pPr>
            <a:lvl7pPr lvl="6">
              <a:lnSpc>
                <a:spcPct val="100000"/>
              </a:lnSpc>
              <a:spcBef>
                <a:spcPts val="1000"/>
              </a:spcBef>
              <a:spcAft>
                <a:spcPts val="0"/>
              </a:spcAft>
              <a:buClr>
                <a:schemeClr val="accent6"/>
              </a:buClr>
              <a:buSzPts val="2400"/>
              <a:buNone/>
              <a:defRPr sz="2400">
                <a:solidFill>
                  <a:schemeClr val="accent6"/>
                </a:solidFill>
              </a:defRPr>
            </a:lvl7pPr>
            <a:lvl8pPr lvl="7">
              <a:lnSpc>
                <a:spcPct val="100000"/>
              </a:lnSpc>
              <a:spcBef>
                <a:spcPts val="1000"/>
              </a:spcBef>
              <a:spcAft>
                <a:spcPts val="0"/>
              </a:spcAft>
              <a:buClr>
                <a:schemeClr val="accent6"/>
              </a:buClr>
              <a:buSzPts val="2400"/>
              <a:buNone/>
              <a:defRPr sz="2400">
                <a:solidFill>
                  <a:schemeClr val="accent6"/>
                </a:solidFill>
              </a:defRPr>
            </a:lvl8pPr>
            <a:lvl9pPr lvl="8">
              <a:lnSpc>
                <a:spcPct val="100000"/>
              </a:lnSpc>
              <a:spcBef>
                <a:spcPts val="1000"/>
              </a:spcBef>
              <a:spcAft>
                <a:spcPts val="0"/>
              </a:spcAft>
              <a:buClr>
                <a:schemeClr val="accent6"/>
              </a:buClr>
              <a:buSzPts val="2400"/>
              <a:buNone/>
              <a:defRPr sz="2400">
                <a:solidFill>
                  <a:schemeClr val="accent6"/>
                </a:solidFill>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p11"/>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1"/>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1"/>
          <p:cNvSpPr txBox="1"/>
          <p:nvPr>
            <p:ph hasCustomPrompt="1" type="title"/>
          </p:nvPr>
        </p:nvSpPr>
        <p:spPr>
          <a:xfrm>
            <a:off x="586725" y="1353788"/>
            <a:ext cx="79707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Google Shape;60;p11"/>
          <p:cNvSpPr txBox="1"/>
          <p:nvPr>
            <p:ph idx="1" type="body"/>
          </p:nvPr>
        </p:nvSpPr>
        <p:spPr>
          <a:xfrm>
            <a:off x="586725" y="2968388"/>
            <a:ext cx="79707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1" name="Google Shape;61;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 name="Shape 62"/>
        <p:cNvGrpSpPr/>
        <p:nvPr/>
      </p:nvGrpSpPr>
      <p:grpSpPr>
        <a:xfrm>
          <a:off x="0" y="0"/>
          <a:ext cx="0" cy="0"/>
          <a:chOff x="0" y="0"/>
          <a:chExt cx="0" cy="0"/>
        </a:xfrm>
      </p:grpSpPr>
      <p:sp>
        <p:nvSpPr>
          <p:cNvPr id="63" name="Google Shape;63;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CUSTOM">
    <p:spTree>
      <p:nvGrpSpPr>
        <p:cNvPr id="64" name="Shape 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title"/>
          </p:nvPr>
        </p:nvSpPr>
        <p:spPr>
          <a:xfrm>
            <a:off x="509550" y="1921350"/>
            <a:ext cx="8124900" cy="130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p:nvPr/>
        </p:nvSpPr>
        <p:spPr>
          <a:xfrm>
            <a:off x="-125" y="5045700"/>
            <a:ext cx="9144000" cy="978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 name="Google Shape;23;p4"/>
          <p:cNvCxnSpPr/>
          <p:nvPr/>
        </p:nvCxnSpPr>
        <p:spPr>
          <a:xfrm>
            <a:off x="419425" y="1154195"/>
            <a:ext cx="385200" cy="0"/>
          </a:xfrm>
          <a:prstGeom prst="straightConnector1">
            <a:avLst/>
          </a:prstGeom>
          <a:noFill/>
          <a:ln cap="flat" cmpd="sng" w="28575">
            <a:solidFill>
              <a:schemeClr val="dk1"/>
            </a:solidFill>
            <a:prstDash val="solid"/>
            <a:round/>
            <a:headEnd len="sm" w="sm" type="none"/>
            <a:tailEnd len="sm" w="sm" type="none"/>
          </a:ln>
        </p:spPr>
      </p:cxnSp>
      <p:sp>
        <p:nvSpPr>
          <p:cNvPr id="24" name="Google Shape;24;p4"/>
          <p:cNvSpPr txBox="1"/>
          <p:nvPr>
            <p:ph type="title"/>
          </p:nvPr>
        </p:nvSpPr>
        <p:spPr>
          <a:xfrm>
            <a:off x="311700" y="372725"/>
            <a:ext cx="8520600" cy="645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4"/>
          <p:cNvSpPr txBox="1"/>
          <p:nvPr>
            <p:ph idx="1" type="body"/>
          </p:nvPr>
        </p:nvSpPr>
        <p:spPr>
          <a:xfrm>
            <a:off x="311700" y="1417800"/>
            <a:ext cx="8520600" cy="3150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cxnSp>
        <p:nvCxnSpPr>
          <p:cNvPr id="28" name="Google Shape;28;p5"/>
          <p:cNvCxnSpPr/>
          <p:nvPr/>
        </p:nvCxnSpPr>
        <p:spPr>
          <a:xfrm>
            <a:off x="419425" y="1154195"/>
            <a:ext cx="385200" cy="0"/>
          </a:xfrm>
          <a:prstGeom prst="straightConnector1">
            <a:avLst/>
          </a:prstGeom>
          <a:noFill/>
          <a:ln cap="flat" cmpd="sng" w="28575">
            <a:solidFill>
              <a:schemeClr val="dk1"/>
            </a:solidFill>
            <a:prstDash val="solid"/>
            <a:round/>
            <a:headEnd len="sm" w="sm" type="none"/>
            <a:tailEnd len="sm" w="sm" type="none"/>
          </a:ln>
        </p:spPr>
      </p:cxnSp>
      <p:sp>
        <p:nvSpPr>
          <p:cNvPr id="29" name="Google Shape;29;p5"/>
          <p:cNvSpPr txBox="1"/>
          <p:nvPr>
            <p:ph type="title"/>
          </p:nvPr>
        </p:nvSpPr>
        <p:spPr>
          <a:xfrm>
            <a:off x="311700" y="372725"/>
            <a:ext cx="8520600" cy="645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5"/>
          <p:cNvSpPr txBox="1"/>
          <p:nvPr>
            <p:ph idx="1" type="body"/>
          </p:nvPr>
        </p:nvSpPr>
        <p:spPr>
          <a:xfrm>
            <a:off x="311700" y="1417950"/>
            <a:ext cx="3999900" cy="315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5"/>
          <p:cNvSpPr txBox="1"/>
          <p:nvPr>
            <p:ph idx="2" type="body"/>
          </p:nvPr>
        </p:nvSpPr>
        <p:spPr>
          <a:xfrm>
            <a:off x="4832400" y="1417950"/>
            <a:ext cx="3999900" cy="315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6"/>
          <p:cNvSpPr txBox="1"/>
          <p:nvPr>
            <p:ph type="title"/>
          </p:nvPr>
        </p:nvSpPr>
        <p:spPr>
          <a:xfrm>
            <a:off x="311700" y="372725"/>
            <a:ext cx="8520600" cy="6450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cxnSp>
        <p:nvCxnSpPr>
          <p:cNvPr id="37" name="Google Shape;37;p7"/>
          <p:cNvCxnSpPr/>
          <p:nvPr/>
        </p:nvCxnSpPr>
        <p:spPr>
          <a:xfrm>
            <a:off x="411044" y="1417772"/>
            <a:ext cx="385200" cy="0"/>
          </a:xfrm>
          <a:prstGeom prst="straightConnector1">
            <a:avLst/>
          </a:prstGeom>
          <a:noFill/>
          <a:ln cap="flat" cmpd="sng" w="28575">
            <a:solidFill>
              <a:schemeClr val="dk1"/>
            </a:solidFill>
            <a:prstDash val="solid"/>
            <a:round/>
            <a:headEnd len="sm" w="sm" type="none"/>
            <a:tailEnd len="sm" w="sm" type="none"/>
          </a:ln>
        </p:spPr>
      </p:cxnSp>
      <p:sp>
        <p:nvSpPr>
          <p:cNvPr id="38" name="Google Shape;38;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9" name="Google Shape;39;p7"/>
          <p:cNvSpPr txBox="1"/>
          <p:nvPr>
            <p:ph idx="1" type="body"/>
          </p:nvPr>
        </p:nvSpPr>
        <p:spPr>
          <a:xfrm>
            <a:off x="311700" y="1640350"/>
            <a:ext cx="2808000" cy="2928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8"/>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45" name="Google Shape;4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 name="Google Shape;4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9" name="Google Shape;49;p9"/>
          <p:cNvSpPr txBox="1"/>
          <p:nvPr>
            <p:ph type="title"/>
          </p:nvPr>
        </p:nvSpPr>
        <p:spPr>
          <a:xfrm>
            <a:off x="265500" y="1084625"/>
            <a:ext cx="4045200" cy="17070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0" name="Google Shape;50;p9"/>
          <p:cNvSpPr txBox="1"/>
          <p:nvPr>
            <p:ph idx="1" type="subTitle"/>
          </p:nvPr>
        </p:nvSpPr>
        <p:spPr>
          <a:xfrm>
            <a:off x="265500" y="2845200"/>
            <a:ext cx="4045200" cy="1421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p:txBody>
      </p:sp>
      <p:sp>
        <p:nvSpPr>
          <p:cNvPr id="51" name="Google Shape;5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52" name="Google Shape;5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5" name="Google Shape;5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lue-go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725"/>
            <a:ext cx="8520600" cy="645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417800"/>
            <a:ext cx="8520600" cy="3150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indent="-317500" lvl="1" marL="9144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www.youtube.com/watch?v=9rprDyWSPxY" TargetMode="External"/><Relationship Id="rId4"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ww.youtube.com/watch?v=ZR4_LhPCgbo" TargetMode="External"/><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14.jpg"/><Relationship Id="rId5" Type="http://schemas.openxmlformats.org/officeDocument/2006/relationships/image" Target="../media/image1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www.youtube.com/watch?v=hMpBbCmYBdY" TargetMode="External"/><Relationship Id="rId4" Type="http://schemas.openxmlformats.org/officeDocument/2006/relationships/image" Target="../media/image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docs.google.com/document/d/1AXz3sGq4F-nzW1026zHjOWgxykDCiaqjlEnLpgDzPys/edit" TargetMode="External"/><Relationship Id="rId4" Type="http://schemas.openxmlformats.org/officeDocument/2006/relationships/hyperlink" Target="https://docs.google.com/document/d/1AXz3sGq4F-nzW1026zHjOWgxykDCiaqjlEnLpgDzPys/edit" TargetMode="External"/><Relationship Id="rId5"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www.youtube.com/watch?v=rm25cRi8TL8" TargetMode="External"/><Relationship Id="rId4"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www.youtube.com/watch?v=2xG6waimZnI" TargetMode="Externa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5.png"/><Relationship Id="rId5" Type="http://schemas.openxmlformats.org/officeDocument/2006/relationships/hyperlink" Target="https://docs.google.com/document/d/1xTonRychs0ipF-loseEwbgSD6JPYTZe4cqI9Cen4ZVU/edit" TargetMode="External"/><Relationship Id="rId6"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washingtonpost.com/nation/interactive/2021/california-disappearing-salmon/" TargetMode="External"/><Relationship Id="rId4" Type="http://schemas.openxmlformats.org/officeDocument/2006/relationships/image" Target="../media/image18.png"/><Relationship Id="rId5" Type="http://schemas.openxmlformats.org/officeDocument/2006/relationships/hyperlink" Target="https://newsela.com/view/ck9noojgn064f0iqjd7d912e7/?levelId=ck7ecwtg90w7w14p7cwe2jy4x" TargetMode="External"/><Relationship Id="rId6" Type="http://schemas.openxmlformats.org/officeDocument/2006/relationships/image" Target="../media/image19.png"/><Relationship Id="rId7"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68" name="Shape 68"/>
        <p:cNvGrpSpPr/>
        <p:nvPr/>
      </p:nvGrpSpPr>
      <p:grpSpPr>
        <a:xfrm>
          <a:off x="0" y="0"/>
          <a:ext cx="0" cy="0"/>
          <a:chOff x="0" y="0"/>
          <a:chExt cx="0" cy="0"/>
        </a:xfrm>
      </p:grpSpPr>
      <p:sp>
        <p:nvSpPr>
          <p:cNvPr id="69" name="Google Shape;69;p14"/>
          <p:cNvSpPr txBox="1"/>
          <p:nvPr>
            <p:ph type="title"/>
          </p:nvPr>
        </p:nvSpPr>
        <p:spPr>
          <a:xfrm>
            <a:off x="240450" y="372725"/>
            <a:ext cx="8708400" cy="645000"/>
          </a:xfrm>
          <a:prstGeom prst="rect">
            <a:avLst/>
          </a:prstGeom>
          <a:solidFill>
            <a:srgbClr val="FFF2CC"/>
          </a:soli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00FF"/>
                </a:solidFill>
                <a:latin typeface="Merriweather"/>
                <a:ea typeface="Merriweather"/>
                <a:cs typeface="Merriweather"/>
                <a:sym typeface="Merriweather"/>
              </a:rPr>
              <a:t>WARM UP</a:t>
            </a:r>
            <a:endParaRPr>
              <a:solidFill>
                <a:srgbClr val="9900FF"/>
              </a:solidFill>
              <a:latin typeface="Merriweather"/>
              <a:ea typeface="Merriweather"/>
              <a:cs typeface="Merriweather"/>
              <a:sym typeface="Merriweather"/>
            </a:endParaRPr>
          </a:p>
        </p:txBody>
      </p:sp>
      <p:sp>
        <p:nvSpPr>
          <p:cNvPr id="70" name="Google Shape;70;p14"/>
          <p:cNvSpPr txBox="1"/>
          <p:nvPr>
            <p:ph idx="1" type="body"/>
          </p:nvPr>
        </p:nvSpPr>
        <p:spPr>
          <a:xfrm>
            <a:off x="240450" y="1136875"/>
            <a:ext cx="8708400" cy="2953500"/>
          </a:xfrm>
          <a:prstGeom prst="rect">
            <a:avLst/>
          </a:prstGeom>
          <a:solidFill>
            <a:srgbClr val="FFF2CC"/>
          </a:solidFill>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latin typeface="Century Gothic"/>
                <a:ea typeface="Century Gothic"/>
                <a:cs typeface="Century Gothic"/>
                <a:sym typeface="Century Gothic"/>
              </a:rPr>
              <a:t>Compare and contrast:</a:t>
            </a:r>
            <a:r>
              <a:rPr lang="en">
                <a:solidFill>
                  <a:srgbClr val="000000"/>
                </a:solidFill>
                <a:latin typeface="Century Gothic"/>
                <a:ea typeface="Century Gothic"/>
                <a:cs typeface="Century Gothic"/>
                <a:sym typeface="Century Gothic"/>
              </a:rPr>
              <a:t> How is a life cycle and a food web similar? </a:t>
            </a:r>
            <a:endParaRPr>
              <a:solidFill>
                <a:srgbClr val="000000"/>
              </a:solidFill>
              <a:latin typeface="Century Gothic"/>
              <a:ea typeface="Century Gothic"/>
              <a:cs typeface="Century Gothic"/>
              <a:sym typeface="Century Gothic"/>
            </a:endParaRPr>
          </a:p>
          <a:p>
            <a:pPr indent="0" lvl="0" marL="0" rtl="0" algn="l">
              <a:spcBef>
                <a:spcPts val="0"/>
              </a:spcBef>
              <a:spcAft>
                <a:spcPts val="0"/>
              </a:spcAft>
              <a:buNone/>
            </a:pPr>
            <a:r>
              <a:rPr lang="en">
                <a:solidFill>
                  <a:srgbClr val="000000"/>
                </a:solidFill>
                <a:latin typeface="Century Gothic"/>
                <a:ea typeface="Century Gothic"/>
                <a:cs typeface="Century Gothic"/>
                <a:sym typeface="Century Gothic"/>
              </a:rPr>
              <a:t>How is a life cycle and a food web different?  </a:t>
            </a:r>
            <a:endParaRPr>
              <a:solidFill>
                <a:srgbClr val="000000"/>
              </a:solidFill>
              <a:latin typeface="Century Gothic"/>
              <a:ea typeface="Century Gothic"/>
              <a:cs typeface="Century Gothic"/>
              <a:sym typeface="Century Gothic"/>
            </a:endParaRPr>
          </a:p>
        </p:txBody>
      </p:sp>
      <p:sp>
        <p:nvSpPr>
          <p:cNvPr id="71" name="Google Shape;71;p14"/>
          <p:cNvSpPr txBox="1"/>
          <p:nvPr/>
        </p:nvSpPr>
        <p:spPr>
          <a:xfrm>
            <a:off x="240450" y="4176350"/>
            <a:ext cx="8708400" cy="780300"/>
          </a:xfrm>
          <a:prstGeom prst="rect">
            <a:avLst/>
          </a:prstGeom>
          <a:solidFill>
            <a:srgbClr val="00FFFF"/>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highlight>
                  <a:srgbClr val="FFFF00"/>
                </a:highlight>
                <a:latin typeface="Century Gothic"/>
                <a:ea typeface="Century Gothic"/>
                <a:cs typeface="Century Gothic"/>
                <a:sym typeface="Century Gothic"/>
              </a:rPr>
              <a:t>Remember class expectations:</a:t>
            </a:r>
            <a:r>
              <a:rPr lang="en" sz="1800">
                <a:latin typeface="Century Gothic"/>
                <a:ea typeface="Century Gothic"/>
                <a:cs typeface="Century Gothic"/>
                <a:sym typeface="Century Gothic"/>
              </a:rPr>
              <a:t> </a:t>
            </a:r>
            <a:r>
              <a:rPr b="1" lang="en" sz="1800">
                <a:latin typeface="Century Gothic"/>
                <a:ea typeface="Century Gothic"/>
                <a:cs typeface="Century Gothic"/>
                <a:sym typeface="Century Gothic"/>
              </a:rPr>
              <a:t>Voices off</a:t>
            </a:r>
            <a:r>
              <a:rPr lang="en" sz="1800">
                <a:latin typeface="Century Gothic"/>
                <a:ea typeface="Century Gothic"/>
                <a:cs typeface="Century Gothic"/>
                <a:sym typeface="Century Gothic"/>
              </a:rPr>
              <a:t> when teacher is talking. </a:t>
            </a:r>
            <a:endParaRPr sz="1800">
              <a:latin typeface="Century Gothic"/>
              <a:ea typeface="Century Gothic"/>
              <a:cs typeface="Century Gothic"/>
              <a:sym typeface="Century Gothic"/>
            </a:endParaRPr>
          </a:p>
          <a:p>
            <a:pPr indent="0" lvl="0" marL="0" rtl="0" algn="l">
              <a:lnSpc>
                <a:spcPct val="115000"/>
              </a:lnSpc>
              <a:spcBef>
                <a:spcPts val="0"/>
              </a:spcBef>
              <a:spcAft>
                <a:spcPts val="0"/>
              </a:spcAft>
              <a:buNone/>
            </a:pPr>
            <a:r>
              <a:rPr lang="en" sz="1800" u="sng">
                <a:latin typeface="Century Gothic"/>
                <a:ea typeface="Century Gothic"/>
                <a:cs typeface="Century Gothic"/>
                <a:sym typeface="Century Gothic"/>
              </a:rPr>
              <a:t>Stay seated unless directed.</a:t>
            </a:r>
            <a:endParaRPr>
              <a:latin typeface="Lato"/>
              <a:ea typeface="Lato"/>
              <a:cs typeface="Lato"/>
              <a:sym typeface="Lato"/>
            </a:endParaRPr>
          </a:p>
        </p:txBody>
      </p:sp>
      <p:sp>
        <p:nvSpPr>
          <p:cNvPr id="72" name="Google Shape;72;p14"/>
          <p:cNvSpPr txBox="1"/>
          <p:nvPr/>
        </p:nvSpPr>
        <p:spPr>
          <a:xfrm>
            <a:off x="3721725" y="240450"/>
            <a:ext cx="5300400" cy="645000"/>
          </a:xfrm>
          <a:prstGeom prst="rect">
            <a:avLst/>
          </a:prstGeom>
          <a:solidFill>
            <a:srgbClr val="FF9900"/>
          </a:solid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Comic Sans MS"/>
                <a:ea typeface="Comic Sans MS"/>
                <a:cs typeface="Comic Sans MS"/>
                <a:sym typeface="Comic Sans MS"/>
              </a:rPr>
              <a:t>Welcome back. NO INB. Just a pencil today! </a:t>
            </a:r>
            <a:endParaRPr sz="1900">
              <a:latin typeface="Comic Sans MS"/>
              <a:ea typeface="Comic Sans MS"/>
              <a:cs typeface="Comic Sans MS"/>
              <a:sym typeface="Comic Sans MS"/>
            </a:endParaRPr>
          </a:p>
        </p:txBody>
      </p:sp>
      <p:pic>
        <p:nvPicPr>
          <p:cNvPr id="73" name="Google Shape;73;p14"/>
          <p:cNvPicPr preferRelativeResize="0"/>
          <p:nvPr/>
        </p:nvPicPr>
        <p:blipFill>
          <a:blip r:embed="rId3">
            <a:alphaModFix/>
          </a:blip>
          <a:stretch>
            <a:fillRect/>
          </a:stretch>
        </p:blipFill>
        <p:spPr>
          <a:xfrm>
            <a:off x="1440949" y="1965399"/>
            <a:ext cx="1989050" cy="1989075"/>
          </a:xfrm>
          <a:prstGeom prst="rect">
            <a:avLst/>
          </a:prstGeom>
          <a:noFill/>
          <a:ln>
            <a:noFill/>
          </a:ln>
        </p:spPr>
      </p:pic>
      <p:pic>
        <p:nvPicPr>
          <p:cNvPr id="74" name="Google Shape;74;p14"/>
          <p:cNvPicPr preferRelativeResize="0"/>
          <p:nvPr/>
        </p:nvPicPr>
        <p:blipFill>
          <a:blip r:embed="rId4">
            <a:alphaModFix/>
          </a:blip>
          <a:stretch>
            <a:fillRect/>
          </a:stretch>
        </p:blipFill>
        <p:spPr>
          <a:xfrm>
            <a:off x="4512899" y="1995824"/>
            <a:ext cx="2043175" cy="1928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43" name="Shape 143"/>
        <p:cNvGrpSpPr/>
        <p:nvPr/>
      </p:nvGrpSpPr>
      <p:grpSpPr>
        <a:xfrm>
          <a:off x="0" y="0"/>
          <a:ext cx="0" cy="0"/>
          <a:chOff x="0" y="0"/>
          <a:chExt cx="0" cy="0"/>
        </a:xfrm>
      </p:grpSpPr>
      <p:sp>
        <p:nvSpPr>
          <p:cNvPr id="144" name="Google Shape;144;p23"/>
          <p:cNvSpPr txBox="1"/>
          <p:nvPr>
            <p:ph type="title"/>
          </p:nvPr>
        </p:nvSpPr>
        <p:spPr>
          <a:xfrm>
            <a:off x="135900" y="220325"/>
            <a:ext cx="88569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Work Day: Agenda</a:t>
            </a:r>
            <a:r>
              <a:rPr lang="en"/>
              <a:t> </a:t>
            </a:r>
            <a:endParaRPr/>
          </a:p>
        </p:txBody>
      </p:sp>
      <p:sp>
        <p:nvSpPr>
          <p:cNvPr id="145" name="Google Shape;145;p23"/>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46" name="Google Shape;146;p23"/>
          <p:cNvSpPr txBox="1"/>
          <p:nvPr/>
        </p:nvSpPr>
        <p:spPr>
          <a:xfrm>
            <a:off x="135900" y="922350"/>
            <a:ext cx="8856900" cy="3570900"/>
          </a:xfrm>
          <a:prstGeom prst="rect">
            <a:avLst/>
          </a:prstGeom>
          <a:solidFill>
            <a:srgbClr val="FFF2CC"/>
          </a:solidFill>
          <a:ln>
            <a:noFill/>
          </a:ln>
        </p:spPr>
        <p:txBody>
          <a:bodyPr anchorCtr="0" anchor="t" bIns="91425" lIns="91425" spcFirstLastPara="1" rIns="91425" wrap="square" tIns="91425">
            <a:spAutoFit/>
          </a:bodyPr>
          <a:lstStyle/>
          <a:p>
            <a:pPr indent="-387350" lvl="0" marL="457200" rtl="0" algn="l">
              <a:spcBef>
                <a:spcPts val="0"/>
              </a:spcBef>
              <a:spcAft>
                <a:spcPts val="0"/>
              </a:spcAft>
              <a:buSzPts val="2500"/>
              <a:buFont typeface="Century Gothic"/>
              <a:buChar char="➔"/>
            </a:pPr>
            <a:r>
              <a:rPr lang="en" sz="2500">
                <a:latin typeface="Century Gothic"/>
                <a:ea typeface="Century Gothic"/>
                <a:cs typeface="Century Gothic"/>
                <a:sym typeface="Century Gothic"/>
              </a:rPr>
              <a:t>Complete reading to </a:t>
            </a:r>
            <a:r>
              <a:rPr lang="en" sz="2500">
                <a:latin typeface="Century Gothic"/>
                <a:ea typeface="Century Gothic"/>
                <a:cs typeface="Century Gothic"/>
                <a:sym typeface="Century Gothic"/>
              </a:rPr>
              <a:t>identify</a:t>
            </a:r>
            <a:r>
              <a:rPr lang="en" sz="2500">
                <a:latin typeface="Century Gothic"/>
                <a:ea typeface="Century Gothic"/>
                <a:cs typeface="Century Gothic"/>
                <a:sym typeface="Century Gothic"/>
              </a:rPr>
              <a:t> threats and record these on page two of your note </a:t>
            </a:r>
            <a:r>
              <a:rPr lang="en" sz="2500">
                <a:latin typeface="Century Gothic"/>
                <a:ea typeface="Century Gothic"/>
                <a:cs typeface="Century Gothic"/>
                <a:sym typeface="Century Gothic"/>
              </a:rPr>
              <a:t>taking</a:t>
            </a:r>
            <a:r>
              <a:rPr lang="en" sz="2500">
                <a:latin typeface="Century Gothic"/>
                <a:ea typeface="Century Gothic"/>
                <a:cs typeface="Century Gothic"/>
                <a:sym typeface="Century Gothic"/>
              </a:rPr>
              <a:t> sheet. </a:t>
            </a:r>
            <a:endParaRPr sz="2500">
              <a:latin typeface="Century Gothic"/>
              <a:ea typeface="Century Gothic"/>
              <a:cs typeface="Century Gothic"/>
              <a:sym typeface="Century Gothic"/>
            </a:endParaRPr>
          </a:p>
          <a:p>
            <a:pPr indent="-387350" lvl="0" marL="457200" rtl="0" algn="l">
              <a:spcBef>
                <a:spcPts val="0"/>
              </a:spcBef>
              <a:spcAft>
                <a:spcPts val="0"/>
              </a:spcAft>
              <a:buSzPts val="2500"/>
              <a:buFont typeface="Century Gothic"/>
              <a:buChar char="➔"/>
            </a:pPr>
            <a:r>
              <a:rPr lang="en" sz="2500">
                <a:latin typeface="Century Gothic"/>
                <a:ea typeface="Century Gothic"/>
                <a:cs typeface="Century Gothic"/>
                <a:sym typeface="Century Gothic"/>
              </a:rPr>
              <a:t>Complete</a:t>
            </a:r>
            <a:r>
              <a:rPr lang="en" sz="2500">
                <a:latin typeface="Century Gothic"/>
                <a:ea typeface="Century Gothic"/>
                <a:cs typeface="Century Gothic"/>
                <a:sym typeface="Century Gothic"/>
              </a:rPr>
              <a:t> Salmon life </a:t>
            </a:r>
            <a:r>
              <a:rPr lang="en" sz="2500">
                <a:latin typeface="Century Gothic"/>
                <a:ea typeface="Century Gothic"/>
                <a:cs typeface="Century Gothic"/>
                <a:sym typeface="Century Gothic"/>
              </a:rPr>
              <a:t>cycle illustration with notes on each stage and threats. </a:t>
            </a:r>
            <a:endParaRPr sz="2500">
              <a:latin typeface="Century Gothic"/>
              <a:ea typeface="Century Gothic"/>
              <a:cs typeface="Century Gothic"/>
              <a:sym typeface="Century Gothic"/>
            </a:endParaRPr>
          </a:p>
          <a:p>
            <a:pPr indent="-387350" lvl="0" marL="457200" rtl="0" algn="l">
              <a:spcBef>
                <a:spcPts val="0"/>
              </a:spcBef>
              <a:spcAft>
                <a:spcPts val="0"/>
              </a:spcAft>
              <a:buSzPts val="2500"/>
              <a:buFont typeface="Century Gothic"/>
              <a:buChar char="➔"/>
            </a:pPr>
            <a:r>
              <a:rPr lang="en" sz="2500">
                <a:latin typeface="Century Gothic"/>
                <a:ea typeface="Century Gothic"/>
                <a:cs typeface="Century Gothic"/>
                <a:sym typeface="Century Gothic"/>
              </a:rPr>
              <a:t>Complete Reflection Questions on pink sheet.</a:t>
            </a:r>
            <a:endParaRPr sz="2500">
              <a:latin typeface="Century Gothic"/>
              <a:ea typeface="Century Gothic"/>
              <a:cs typeface="Century Gothic"/>
              <a:sym typeface="Century Gothic"/>
            </a:endParaRPr>
          </a:p>
          <a:p>
            <a:pPr indent="-387350" lvl="0" marL="457200" rtl="0" algn="l">
              <a:spcBef>
                <a:spcPts val="0"/>
              </a:spcBef>
              <a:spcAft>
                <a:spcPts val="0"/>
              </a:spcAft>
              <a:buSzPts val="2500"/>
              <a:buFont typeface="Century Gothic"/>
              <a:buChar char="➔"/>
            </a:pPr>
            <a:r>
              <a:rPr lang="en" sz="2500">
                <a:latin typeface="Century Gothic"/>
                <a:ea typeface="Century Gothic"/>
                <a:cs typeface="Century Gothic"/>
                <a:sym typeface="Century Gothic"/>
              </a:rPr>
              <a:t>Extension video on Slide 18. Watch and record. </a:t>
            </a:r>
            <a:endParaRPr sz="2500">
              <a:latin typeface="Century Gothic"/>
              <a:ea typeface="Century Gothic"/>
              <a:cs typeface="Century Gothic"/>
              <a:sym typeface="Century Gothic"/>
            </a:endParaRPr>
          </a:p>
          <a:p>
            <a:pPr indent="-387350" lvl="0" marL="457200" rtl="0" algn="l">
              <a:spcBef>
                <a:spcPts val="0"/>
              </a:spcBef>
              <a:spcAft>
                <a:spcPts val="0"/>
              </a:spcAft>
              <a:buSzPts val="2500"/>
              <a:buFont typeface="Century Gothic"/>
              <a:buChar char="➔"/>
            </a:pPr>
            <a:r>
              <a:rPr lang="en" sz="2500">
                <a:latin typeface="Century Gothic"/>
                <a:ea typeface="Century Gothic"/>
                <a:cs typeface="Century Gothic"/>
                <a:sym typeface="Century Gothic"/>
              </a:rPr>
              <a:t>Keep your materials in your files and place in the INBOX for your period. </a:t>
            </a:r>
            <a:endParaRPr sz="2500">
              <a:latin typeface="Century Gothic"/>
              <a:ea typeface="Century Gothic"/>
              <a:cs typeface="Century Gothic"/>
              <a:sym typeface="Century Gothic"/>
            </a:endParaRPr>
          </a:p>
          <a:p>
            <a:pPr indent="0" lvl="0" marL="0" rtl="0" algn="l">
              <a:spcBef>
                <a:spcPts val="0"/>
              </a:spcBef>
              <a:spcAft>
                <a:spcPts val="0"/>
              </a:spcAft>
              <a:buNone/>
            </a:pPr>
            <a:r>
              <a:t/>
            </a:r>
            <a:endParaRPr sz="2000">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50" name="Shape 150"/>
        <p:cNvGrpSpPr/>
        <p:nvPr/>
      </p:nvGrpSpPr>
      <p:grpSpPr>
        <a:xfrm>
          <a:off x="0" y="0"/>
          <a:ext cx="0" cy="0"/>
          <a:chOff x="0" y="0"/>
          <a:chExt cx="0" cy="0"/>
        </a:xfrm>
      </p:grpSpPr>
      <p:sp>
        <p:nvSpPr>
          <p:cNvPr id="151" name="Google Shape;151;p24"/>
          <p:cNvSpPr txBox="1"/>
          <p:nvPr>
            <p:ph type="title"/>
          </p:nvPr>
        </p:nvSpPr>
        <p:spPr>
          <a:xfrm>
            <a:off x="135900" y="220325"/>
            <a:ext cx="88569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Illustration </a:t>
            </a:r>
            <a:r>
              <a:rPr lang="en"/>
              <a:t> </a:t>
            </a:r>
            <a:endParaRPr/>
          </a:p>
        </p:txBody>
      </p:sp>
      <p:sp>
        <p:nvSpPr>
          <p:cNvPr id="152" name="Google Shape;152;p24"/>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53" name="Google Shape;153;p24"/>
          <p:cNvSpPr txBox="1"/>
          <p:nvPr/>
        </p:nvSpPr>
        <p:spPr>
          <a:xfrm>
            <a:off x="135900" y="922350"/>
            <a:ext cx="8856900" cy="3909600"/>
          </a:xfrm>
          <a:prstGeom prst="rect">
            <a:avLst/>
          </a:prstGeom>
          <a:solidFill>
            <a:srgbClr val="FFF2CC"/>
          </a:solidFill>
          <a:ln>
            <a:noFill/>
          </a:ln>
        </p:spPr>
        <p:txBody>
          <a:bodyPr anchorCtr="0" anchor="t" bIns="91425" lIns="91425" spcFirstLastPara="1" rIns="91425" wrap="square" tIns="91425">
            <a:spAutoFit/>
          </a:bodyPr>
          <a:lstStyle/>
          <a:p>
            <a:pPr indent="-368300" lvl="0" marL="457200" rtl="0" algn="l">
              <a:spcBef>
                <a:spcPts val="0"/>
              </a:spcBef>
              <a:spcAft>
                <a:spcPts val="0"/>
              </a:spcAft>
              <a:buSzPts val="2200"/>
              <a:buFont typeface="Century Gothic"/>
              <a:buChar char="➔"/>
            </a:pPr>
            <a:r>
              <a:rPr lang="en" sz="2000">
                <a:latin typeface="Century Gothic"/>
                <a:ea typeface="Century Gothic"/>
                <a:cs typeface="Century Gothic"/>
                <a:sym typeface="Century Gothic"/>
              </a:rPr>
              <a:t>Use your notes to complete a salmon life cycle on 11x17 paper. </a:t>
            </a:r>
            <a:endParaRPr sz="2000">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 sz="2000">
                <a:latin typeface="Century Gothic"/>
                <a:ea typeface="Century Gothic"/>
                <a:cs typeface="Century Gothic"/>
                <a:sym typeface="Century Gothic"/>
              </a:rPr>
              <a:t>Include the following:</a:t>
            </a:r>
            <a:endParaRPr sz="2000">
              <a:latin typeface="Century Gothic"/>
              <a:ea typeface="Century Gothic"/>
              <a:cs typeface="Century Gothic"/>
              <a:sym typeface="Century Gothic"/>
            </a:endParaRPr>
          </a:p>
          <a:p>
            <a:pPr indent="0" lvl="0" marL="0" rtl="0" algn="l">
              <a:spcBef>
                <a:spcPts val="0"/>
              </a:spcBef>
              <a:spcAft>
                <a:spcPts val="0"/>
              </a:spcAft>
              <a:buNone/>
            </a:pPr>
            <a:r>
              <a:t/>
            </a:r>
            <a:endParaRPr sz="2000">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 sz="2000">
                <a:latin typeface="Century Gothic"/>
                <a:ea typeface="Century Gothic"/>
                <a:cs typeface="Century Gothic"/>
                <a:sym typeface="Century Gothic"/>
              </a:rPr>
              <a:t>Clear illustrations of each life stage of development. </a:t>
            </a:r>
            <a:endParaRPr sz="2000">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 sz="2000">
                <a:latin typeface="Century Gothic"/>
                <a:ea typeface="Century Gothic"/>
                <a:cs typeface="Century Gothic"/>
                <a:sym typeface="Century Gothic"/>
              </a:rPr>
              <a:t>Written information about each life stage based on your research. </a:t>
            </a:r>
            <a:endParaRPr sz="2000">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 sz="2000">
                <a:latin typeface="Century Gothic"/>
                <a:ea typeface="Century Gothic"/>
                <a:cs typeface="Century Gothic"/>
                <a:sym typeface="Century Gothic"/>
              </a:rPr>
              <a:t>Arrows to show the direction of development. Remember a cycle is a circle. Your life cycle should be a </a:t>
            </a:r>
            <a:r>
              <a:rPr lang="en" sz="2000">
                <a:latin typeface="Century Gothic"/>
                <a:ea typeface="Century Gothic"/>
                <a:cs typeface="Century Gothic"/>
                <a:sym typeface="Century Gothic"/>
              </a:rPr>
              <a:t>continuous</a:t>
            </a:r>
            <a:r>
              <a:rPr lang="en" sz="2000">
                <a:latin typeface="Century Gothic"/>
                <a:ea typeface="Century Gothic"/>
                <a:cs typeface="Century Gothic"/>
                <a:sym typeface="Century Gothic"/>
              </a:rPr>
              <a:t> loop from </a:t>
            </a:r>
            <a:r>
              <a:rPr lang="en" sz="2000">
                <a:latin typeface="Century Gothic"/>
                <a:ea typeface="Century Gothic"/>
                <a:cs typeface="Century Gothic"/>
                <a:sym typeface="Century Gothic"/>
              </a:rPr>
              <a:t>spawning</a:t>
            </a:r>
            <a:r>
              <a:rPr lang="en" sz="2000">
                <a:latin typeface="Century Gothic"/>
                <a:ea typeface="Century Gothic"/>
                <a:cs typeface="Century Gothic"/>
                <a:sym typeface="Century Gothic"/>
              </a:rPr>
              <a:t> through each stage of development and back to </a:t>
            </a:r>
            <a:r>
              <a:rPr lang="en" sz="2000">
                <a:latin typeface="Century Gothic"/>
                <a:ea typeface="Century Gothic"/>
                <a:cs typeface="Century Gothic"/>
                <a:sym typeface="Century Gothic"/>
              </a:rPr>
              <a:t>spawning. </a:t>
            </a:r>
            <a:endParaRPr sz="2000">
              <a:latin typeface="Century Gothic"/>
              <a:ea typeface="Century Gothic"/>
              <a:cs typeface="Century Gothic"/>
              <a:sym typeface="Century Gothic"/>
            </a:endParaRPr>
          </a:p>
          <a:p>
            <a:pPr indent="-355600" lvl="0" marL="457200" rtl="0" algn="l">
              <a:spcBef>
                <a:spcPts val="0"/>
              </a:spcBef>
              <a:spcAft>
                <a:spcPts val="0"/>
              </a:spcAft>
              <a:buSzPts val="2000"/>
              <a:buFont typeface="Century Gothic"/>
              <a:buChar char="❏"/>
            </a:pPr>
            <a:r>
              <a:rPr lang="en" sz="2000">
                <a:latin typeface="Century Gothic"/>
                <a:ea typeface="Century Gothic"/>
                <a:cs typeface="Century Gothic"/>
                <a:sym typeface="Century Gothic"/>
              </a:rPr>
              <a:t>Scientific accuracy in your drawings. Include correct markings, color and anatomical features. You may use your chromebook for support in this. </a:t>
            </a:r>
            <a:endParaRPr sz="2000">
              <a:latin typeface="Century Gothic"/>
              <a:ea typeface="Century Gothic"/>
              <a:cs typeface="Century Gothic"/>
              <a:sym typeface="Century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57" name="Shape 157"/>
        <p:cNvGrpSpPr/>
        <p:nvPr/>
      </p:nvGrpSpPr>
      <p:grpSpPr>
        <a:xfrm>
          <a:off x="0" y="0"/>
          <a:ext cx="0" cy="0"/>
          <a:chOff x="0" y="0"/>
          <a:chExt cx="0" cy="0"/>
        </a:xfrm>
      </p:grpSpPr>
      <p:sp>
        <p:nvSpPr>
          <p:cNvPr id="158" name="Google Shape;158;p25"/>
          <p:cNvSpPr txBox="1"/>
          <p:nvPr>
            <p:ph type="title"/>
          </p:nvPr>
        </p:nvSpPr>
        <p:spPr>
          <a:xfrm>
            <a:off x="311700" y="372725"/>
            <a:ext cx="852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Salmon Anatomy</a:t>
            </a:r>
            <a:endParaRPr/>
          </a:p>
        </p:txBody>
      </p:sp>
      <p:sp>
        <p:nvSpPr>
          <p:cNvPr id="159" name="Google Shape;159;p25"/>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Learn the external anatomy of a chum salmon with Joy! &#10;&#10;Come play Survive the Sound! Learn more and sign up at SurvivetheSound.org.&#10;&#10;Aerial footage courtesy of LightHawk Conservation Flying." id="160" name="Google Shape;160;p25" title="Salmon Anatomy">
            <a:hlinkClick r:id="rId3"/>
          </p:cNvPr>
          <p:cNvPicPr preferRelativeResize="0"/>
          <p:nvPr/>
        </p:nvPicPr>
        <p:blipFill>
          <a:blip r:embed="rId4">
            <a:alphaModFix/>
          </a:blip>
          <a:stretch>
            <a:fillRect/>
          </a:stretch>
        </p:blipFill>
        <p:spPr>
          <a:xfrm>
            <a:off x="311700" y="1118300"/>
            <a:ext cx="6844475" cy="38500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64" name="Shape 164"/>
        <p:cNvGrpSpPr/>
        <p:nvPr/>
      </p:nvGrpSpPr>
      <p:grpSpPr>
        <a:xfrm>
          <a:off x="0" y="0"/>
          <a:ext cx="0" cy="0"/>
          <a:chOff x="0" y="0"/>
          <a:chExt cx="0" cy="0"/>
        </a:xfrm>
      </p:grpSpPr>
      <p:sp>
        <p:nvSpPr>
          <p:cNvPr id="165" name="Google Shape;165;p26"/>
          <p:cNvSpPr txBox="1"/>
          <p:nvPr>
            <p:ph type="title"/>
          </p:nvPr>
        </p:nvSpPr>
        <p:spPr>
          <a:xfrm>
            <a:off x="311700" y="372725"/>
            <a:ext cx="852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Warm Up: Salmon Migration </a:t>
            </a:r>
            <a:endParaRPr/>
          </a:p>
        </p:txBody>
      </p:sp>
      <p:sp>
        <p:nvSpPr>
          <p:cNvPr id="166" name="Google Shape;166;p26"/>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Every four years, millions of sockeye salmon journey thousands of miles from the ocean back to their native spawning grounds in Canada's Fraser River. There, after eggs are laid, the parents die. Then the cycle begins anew as the next generation of salmon makes its way down the river and into the ocean.&#10;➡ Subscribe: http://bit.ly/NatGeoSubscribe&#10;&#10;About National Geographic:&#10;National Geographic is the world's premium destination for science, exploration, and adventure. Through their world-class scientists, photographers, journalists, and filmmakers, Nat Geo gets you closer to the stories that matter and past the edge of what's possible.&#10;&#10;Get More National Geographic:&#10;Official Site: http://bit.ly/NatGeoOfficialSite&#10;Facebook: http://bit.ly/FBNatGeo&#10;Twitter: http://bit.ly/NatGeoTwitter&#10;Instagram: http://bit.ly/NatGeoInsta&#10;&#10;PRODUCER &amp; VIDEOGRAPHER: Paul Colangelo&#10;SENIOR PRODUCER: Jeff Hertrick&#10;EDITOR: Nick Lunn&#10;&#10;Millions of Salmon Return Home | National Geographic&#10;https://youtu.be/ZR4_LhPCgbo&#10;&#10;National Geographic&#10;https://www.youtube.com/natgeo" id="167" name="Google Shape;167;p26" title="Millions of Salmon Return Home | National Geographic">
            <a:hlinkClick r:id="rId3"/>
          </p:cNvPr>
          <p:cNvPicPr preferRelativeResize="0"/>
          <p:nvPr/>
        </p:nvPicPr>
        <p:blipFill>
          <a:blip r:embed="rId4">
            <a:alphaModFix/>
          </a:blip>
          <a:stretch>
            <a:fillRect/>
          </a:stretch>
        </p:blipFill>
        <p:spPr>
          <a:xfrm>
            <a:off x="196575" y="1118300"/>
            <a:ext cx="6893350" cy="3877525"/>
          </a:xfrm>
          <a:prstGeom prst="rect">
            <a:avLst/>
          </a:prstGeom>
          <a:noFill/>
          <a:ln>
            <a:noFill/>
          </a:ln>
        </p:spPr>
      </p:pic>
      <p:sp>
        <p:nvSpPr>
          <p:cNvPr id="168" name="Google Shape;168;p26"/>
          <p:cNvSpPr txBox="1"/>
          <p:nvPr/>
        </p:nvSpPr>
        <p:spPr>
          <a:xfrm>
            <a:off x="7255575" y="1192700"/>
            <a:ext cx="1576800" cy="3567000"/>
          </a:xfrm>
          <a:prstGeom prst="rect">
            <a:avLst/>
          </a:prstGeom>
          <a:solidFill>
            <a:schemeClr val="accent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Lato"/>
                <a:ea typeface="Lato"/>
                <a:cs typeface="Lato"/>
                <a:sym typeface="Lato"/>
              </a:rPr>
              <a:t>How well do you </a:t>
            </a:r>
            <a:r>
              <a:rPr lang="en" sz="1800">
                <a:solidFill>
                  <a:schemeClr val="dk1"/>
                </a:solidFill>
                <a:latin typeface="Lato"/>
                <a:ea typeface="Lato"/>
                <a:cs typeface="Lato"/>
                <a:sym typeface="Lato"/>
              </a:rPr>
              <a:t>understand</a:t>
            </a:r>
            <a:r>
              <a:rPr lang="en" sz="1800">
                <a:solidFill>
                  <a:schemeClr val="dk1"/>
                </a:solidFill>
                <a:latin typeface="Lato"/>
                <a:ea typeface="Lato"/>
                <a:cs typeface="Lato"/>
                <a:sym typeface="Lato"/>
              </a:rPr>
              <a:t> the life cycle of a salmon? </a:t>
            </a:r>
            <a:endParaRPr sz="1800">
              <a:solidFill>
                <a:schemeClr val="dk1"/>
              </a:solidFill>
              <a:latin typeface="Lato"/>
              <a:ea typeface="Lato"/>
              <a:cs typeface="Lato"/>
              <a:sym typeface="Lato"/>
            </a:endParaRPr>
          </a:p>
          <a:p>
            <a:pPr indent="0" lvl="0" marL="0" rtl="0" algn="l">
              <a:spcBef>
                <a:spcPts val="0"/>
              </a:spcBef>
              <a:spcAft>
                <a:spcPts val="0"/>
              </a:spcAft>
              <a:buNone/>
            </a:pPr>
            <a:r>
              <a:t/>
            </a:r>
            <a:endParaRPr sz="1800">
              <a:solidFill>
                <a:schemeClr val="dk1"/>
              </a:solidFill>
              <a:latin typeface="Lato"/>
              <a:ea typeface="Lato"/>
              <a:cs typeface="Lato"/>
              <a:sym typeface="Lato"/>
            </a:endParaRPr>
          </a:p>
          <a:p>
            <a:pPr indent="0" lvl="0" marL="0" rtl="0" algn="l">
              <a:spcBef>
                <a:spcPts val="0"/>
              </a:spcBef>
              <a:spcAft>
                <a:spcPts val="0"/>
              </a:spcAft>
              <a:buNone/>
            </a:pPr>
            <a:r>
              <a:rPr lang="en" sz="1800">
                <a:solidFill>
                  <a:schemeClr val="dk1"/>
                </a:solidFill>
                <a:latin typeface="Lato"/>
                <a:ea typeface="Lato"/>
                <a:cs typeface="Lato"/>
                <a:sym typeface="Lato"/>
              </a:rPr>
              <a:t>What impacts did you hear that you </a:t>
            </a:r>
            <a:r>
              <a:rPr lang="en" sz="1800">
                <a:solidFill>
                  <a:schemeClr val="dk1"/>
                </a:solidFill>
                <a:latin typeface="Lato"/>
                <a:ea typeface="Lato"/>
                <a:cs typeface="Lato"/>
                <a:sym typeface="Lato"/>
              </a:rPr>
              <a:t>recognize</a:t>
            </a:r>
            <a:r>
              <a:rPr lang="en" sz="1800">
                <a:solidFill>
                  <a:schemeClr val="dk1"/>
                </a:solidFill>
                <a:latin typeface="Lato"/>
                <a:ea typeface="Lato"/>
                <a:cs typeface="Lato"/>
                <a:sym typeface="Lato"/>
              </a:rPr>
              <a:t>. What was new? </a:t>
            </a:r>
            <a:endParaRPr sz="1800">
              <a:solidFill>
                <a:schemeClr val="dk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72" name="Shape 172"/>
        <p:cNvGrpSpPr/>
        <p:nvPr/>
      </p:nvGrpSpPr>
      <p:grpSpPr>
        <a:xfrm>
          <a:off x="0" y="0"/>
          <a:ext cx="0" cy="0"/>
          <a:chOff x="0" y="0"/>
          <a:chExt cx="0" cy="0"/>
        </a:xfrm>
      </p:grpSpPr>
      <p:sp>
        <p:nvSpPr>
          <p:cNvPr id="173" name="Google Shape;173;p27"/>
          <p:cNvSpPr txBox="1"/>
          <p:nvPr>
            <p:ph type="title"/>
          </p:nvPr>
        </p:nvSpPr>
        <p:spPr>
          <a:xfrm>
            <a:off x="135900" y="220325"/>
            <a:ext cx="88569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Work Day: Agenda </a:t>
            </a:r>
            <a:endParaRPr/>
          </a:p>
        </p:txBody>
      </p:sp>
      <p:sp>
        <p:nvSpPr>
          <p:cNvPr id="174" name="Google Shape;174;p27"/>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75" name="Google Shape;175;p27"/>
          <p:cNvSpPr txBox="1"/>
          <p:nvPr/>
        </p:nvSpPr>
        <p:spPr>
          <a:xfrm>
            <a:off x="135900" y="922350"/>
            <a:ext cx="8856900" cy="4063500"/>
          </a:xfrm>
          <a:prstGeom prst="rect">
            <a:avLst/>
          </a:prstGeom>
          <a:solidFill>
            <a:srgbClr val="FFF2CC"/>
          </a:solid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Font typeface="Century Gothic"/>
              <a:buChar char="➔"/>
            </a:pPr>
            <a:r>
              <a:rPr lang="en" sz="2100">
                <a:latin typeface="Century Gothic"/>
                <a:ea typeface="Century Gothic"/>
                <a:cs typeface="Century Gothic"/>
                <a:sym typeface="Century Gothic"/>
              </a:rPr>
              <a:t>Complete Salmon life cycle illustration </a:t>
            </a:r>
            <a:endParaRPr sz="2100">
              <a:latin typeface="Century Gothic"/>
              <a:ea typeface="Century Gothic"/>
              <a:cs typeface="Century Gothic"/>
              <a:sym typeface="Century Gothic"/>
            </a:endParaRPr>
          </a:p>
          <a:p>
            <a:pPr indent="0" lvl="0" marL="0" rtl="0" algn="l">
              <a:spcBef>
                <a:spcPts val="0"/>
              </a:spcBef>
              <a:spcAft>
                <a:spcPts val="0"/>
              </a:spcAft>
              <a:buNone/>
            </a:pPr>
            <a:r>
              <a:rPr lang="en" sz="2100">
                <a:latin typeface="Century Gothic"/>
                <a:ea typeface="Century Gothic"/>
                <a:cs typeface="Century Gothic"/>
                <a:sym typeface="Century Gothic"/>
              </a:rPr>
              <a:t>with </a:t>
            </a:r>
            <a:r>
              <a:rPr b="1" lang="en" sz="2100">
                <a:latin typeface="Century Gothic"/>
                <a:ea typeface="Century Gothic"/>
                <a:cs typeface="Century Gothic"/>
                <a:sym typeface="Century Gothic"/>
              </a:rPr>
              <a:t>notes on each stage and threats. </a:t>
            </a:r>
            <a:endParaRPr b="1" sz="2100">
              <a:latin typeface="Century Gothic"/>
              <a:ea typeface="Century Gothic"/>
              <a:cs typeface="Century Gothic"/>
              <a:sym typeface="Century Gothic"/>
            </a:endParaRPr>
          </a:p>
          <a:p>
            <a:pPr indent="0" lvl="0" marL="0" rtl="0" algn="l">
              <a:spcBef>
                <a:spcPts val="0"/>
              </a:spcBef>
              <a:spcAft>
                <a:spcPts val="0"/>
              </a:spcAft>
              <a:buNone/>
            </a:pPr>
            <a:r>
              <a:t/>
            </a:r>
            <a:endParaRPr b="1" sz="2100">
              <a:latin typeface="Century Gothic"/>
              <a:ea typeface="Century Gothic"/>
              <a:cs typeface="Century Gothic"/>
              <a:sym typeface="Century Gothic"/>
            </a:endParaRPr>
          </a:p>
          <a:p>
            <a:pPr indent="0" lvl="0" marL="0" rtl="0" algn="l">
              <a:spcBef>
                <a:spcPts val="0"/>
              </a:spcBef>
              <a:spcAft>
                <a:spcPts val="0"/>
              </a:spcAft>
              <a:buNone/>
            </a:pPr>
            <a:r>
              <a:t/>
            </a:r>
            <a:endParaRPr b="1" sz="2100">
              <a:latin typeface="Century Gothic"/>
              <a:ea typeface="Century Gothic"/>
              <a:cs typeface="Century Gothic"/>
              <a:sym typeface="Century Gothic"/>
            </a:endParaRPr>
          </a:p>
          <a:p>
            <a:pPr indent="0" lvl="0" marL="0" rtl="0" algn="l">
              <a:spcBef>
                <a:spcPts val="0"/>
              </a:spcBef>
              <a:spcAft>
                <a:spcPts val="0"/>
              </a:spcAft>
              <a:buNone/>
            </a:pPr>
            <a:r>
              <a:t/>
            </a:r>
            <a:endParaRPr b="1" sz="2100">
              <a:latin typeface="Century Gothic"/>
              <a:ea typeface="Century Gothic"/>
              <a:cs typeface="Century Gothic"/>
              <a:sym typeface="Century Gothic"/>
            </a:endParaRPr>
          </a:p>
          <a:p>
            <a:pPr indent="-361950" lvl="0" marL="457200" rtl="0" algn="l">
              <a:spcBef>
                <a:spcPts val="0"/>
              </a:spcBef>
              <a:spcAft>
                <a:spcPts val="0"/>
              </a:spcAft>
              <a:buSzPts val="2100"/>
              <a:buFont typeface="Century Gothic"/>
              <a:buChar char="➔"/>
            </a:pPr>
            <a:r>
              <a:rPr lang="en" sz="2100">
                <a:latin typeface="Century Gothic"/>
                <a:ea typeface="Century Gothic"/>
                <a:cs typeface="Century Gothic"/>
                <a:sym typeface="Century Gothic"/>
              </a:rPr>
              <a:t>Complete Reflection Questions on pink sheet. </a:t>
            </a:r>
            <a:r>
              <a:rPr b="1" lang="en" sz="2100">
                <a:latin typeface="Century Gothic"/>
                <a:ea typeface="Century Gothic"/>
                <a:cs typeface="Century Gothic"/>
                <a:sym typeface="Century Gothic"/>
              </a:rPr>
              <a:t>Make sure to record your prediction.</a:t>
            </a:r>
            <a:r>
              <a:rPr lang="en" sz="2100">
                <a:latin typeface="Century Gothic"/>
                <a:ea typeface="Century Gothic"/>
                <a:cs typeface="Century Gothic"/>
                <a:sym typeface="Century Gothic"/>
              </a:rPr>
              <a:t> </a:t>
            </a:r>
            <a:endParaRPr sz="2100">
              <a:latin typeface="Century Gothic"/>
              <a:ea typeface="Century Gothic"/>
              <a:cs typeface="Century Gothic"/>
              <a:sym typeface="Century Gothic"/>
            </a:endParaRPr>
          </a:p>
          <a:p>
            <a:pPr indent="0" lvl="0" marL="0" rtl="0" algn="l">
              <a:spcBef>
                <a:spcPts val="0"/>
              </a:spcBef>
              <a:spcAft>
                <a:spcPts val="0"/>
              </a:spcAft>
              <a:buNone/>
            </a:pPr>
            <a:r>
              <a:t/>
            </a:r>
            <a:endParaRPr sz="2100">
              <a:latin typeface="Century Gothic"/>
              <a:ea typeface="Century Gothic"/>
              <a:cs typeface="Century Gothic"/>
              <a:sym typeface="Century Gothic"/>
            </a:endParaRPr>
          </a:p>
          <a:p>
            <a:pPr indent="0" lvl="0" marL="0" rtl="0" algn="l">
              <a:spcBef>
                <a:spcPts val="0"/>
              </a:spcBef>
              <a:spcAft>
                <a:spcPts val="0"/>
              </a:spcAft>
              <a:buNone/>
            </a:pPr>
            <a:r>
              <a:t/>
            </a:r>
            <a:endParaRPr sz="2100">
              <a:latin typeface="Century Gothic"/>
              <a:ea typeface="Century Gothic"/>
              <a:cs typeface="Century Gothic"/>
              <a:sym typeface="Century Gothic"/>
            </a:endParaRPr>
          </a:p>
          <a:p>
            <a:pPr indent="-361950" lvl="0" marL="457200" rtl="0" algn="l">
              <a:spcBef>
                <a:spcPts val="0"/>
              </a:spcBef>
              <a:spcAft>
                <a:spcPts val="0"/>
              </a:spcAft>
              <a:buSzPts val="2100"/>
              <a:buFont typeface="Century Gothic"/>
              <a:buChar char="➔"/>
            </a:pPr>
            <a:r>
              <a:rPr lang="en" sz="2100">
                <a:latin typeface="Century Gothic"/>
                <a:ea typeface="Century Gothic"/>
                <a:cs typeface="Century Gothic"/>
                <a:sym typeface="Century Gothic"/>
              </a:rPr>
              <a:t>Extension video on Slide 20. Watch and record. </a:t>
            </a:r>
            <a:endParaRPr sz="2100">
              <a:latin typeface="Century Gothic"/>
              <a:ea typeface="Century Gothic"/>
              <a:cs typeface="Century Gothic"/>
              <a:sym typeface="Century Gothic"/>
            </a:endParaRPr>
          </a:p>
          <a:p>
            <a:pPr indent="-361950" lvl="0" marL="457200" rtl="0" algn="l">
              <a:spcBef>
                <a:spcPts val="0"/>
              </a:spcBef>
              <a:spcAft>
                <a:spcPts val="0"/>
              </a:spcAft>
              <a:buSzPts val="2100"/>
              <a:buFont typeface="Century Gothic"/>
              <a:buChar char="➔"/>
            </a:pPr>
            <a:r>
              <a:rPr lang="en" sz="2100">
                <a:latin typeface="Century Gothic"/>
                <a:ea typeface="Century Gothic"/>
                <a:cs typeface="Century Gothic"/>
                <a:sym typeface="Century Gothic"/>
              </a:rPr>
              <a:t>Keep your materials in your files and place in the INBOX for your period. </a:t>
            </a:r>
            <a:endParaRPr sz="2000">
              <a:latin typeface="Century Gothic"/>
              <a:ea typeface="Century Gothic"/>
              <a:cs typeface="Century Gothic"/>
              <a:sym typeface="Century Gothic"/>
            </a:endParaRPr>
          </a:p>
        </p:txBody>
      </p:sp>
      <p:pic>
        <p:nvPicPr>
          <p:cNvPr id="176" name="Google Shape;176;p27"/>
          <p:cNvPicPr preferRelativeResize="0"/>
          <p:nvPr/>
        </p:nvPicPr>
        <p:blipFill>
          <a:blip r:embed="rId3">
            <a:alphaModFix/>
          </a:blip>
          <a:stretch>
            <a:fillRect/>
          </a:stretch>
        </p:blipFill>
        <p:spPr>
          <a:xfrm>
            <a:off x="3852525" y="3013549"/>
            <a:ext cx="1558774" cy="890124"/>
          </a:xfrm>
          <a:prstGeom prst="rect">
            <a:avLst/>
          </a:prstGeom>
          <a:noFill/>
          <a:ln>
            <a:noFill/>
          </a:ln>
        </p:spPr>
      </p:pic>
      <p:pic>
        <p:nvPicPr>
          <p:cNvPr id="177" name="Google Shape;177;p27"/>
          <p:cNvPicPr preferRelativeResize="0"/>
          <p:nvPr/>
        </p:nvPicPr>
        <p:blipFill rotWithShape="1">
          <a:blip r:embed="rId4">
            <a:alphaModFix/>
          </a:blip>
          <a:srcRect b="0" l="4768" r="9630" t="1690"/>
          <a:stretch/>
        </p:blipFill>
        <p:spPr>
          <a:xfrm rot="-5400000">
            <a:off x="5547877" y="1026724"/>
            <a:ext cx="1220724" cy="1869327"/>
          </a:xfrm>
          <a:prstGeom prst="rect">
            <a:avLst/>
          </a:prstGeom>
          <a:noFill/>
          <a:ln>
            <a:noFill/>
          </a:ln>
        </p:spPr>
      </p:pic>
      <p:pic>
        <p:nvPicPr>
          <p:cNvPr id="178" name="Google Shape;178;p27"/>
          <p:cNvPicPr preferRelativeResize="0"/>
          <p:nvPr/>
        </p:nvPicPr>
        <p:blipFill rotWithShape="1">
          <a:blip r:embed="rId5">
            <a:alphaModFix/>
          </a:blip>
          <a:srcRect b="3668" l="11801" r="17316" t="5065"/>
          <a:stretch/>
        </p:blipFill>
        <p:spPr>
          <a:xfrm rot="-5400000">
            <a:off x="7320964" y="-316887"/>
            <a:ext cx="1184398" cy="20333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82" name="Shape 182"/>
        <p:cNvGrpSpPr/>
        <p:nvPr/>
      </p:nvGrpSpPr>
      <p:grpSpPr>
        <a:xfrm>
          <a:off x="0" y="0"/>
          <a:ext cx="0" cy="0"/>
          <a:chOff x="0" y="0"/>
          <a:chExt cx="0" cy="0"/>
        </a:xfrm>
      </p:grpSpPr>
      <p:sp>
        <p:nvSpPr>
          <p:cNvPr id="183" name="Google Shape;183;p28"/>
          <p:cNvSpPr txBox="1"/>
          <p:nvPr>
            <p:ph type="title"/>
          </p:nvPr>
        </p:nvSpPr>
        <p:spPr>
          <a:xfrm>
            <a:off x="311700" y="372725"/>
            <a:ext cx="852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How to draw salmon life cycle</a:t>
            </a:r>
            <a:endParaRPr/>
          </a:p>
        </p:txBody>
      </p:sp>
      <p:sp>
        <p:nvSpPr>
          <p:cNvPr id="184" name="Google Shape;184;p28"/>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185" name="Google Shape;185;p28" title="how to draw life cycle of salmon fish">
            <a:hlinkClick r:id="rId3"/>
          </p:cNvPr>
          <p:cNvPicPr preferRelativeResize="0"/>
          <p:nvPr/>
        </p:nvPicPr>
        <p:blipFill>
          <a:blip r:embed="rId4">
            <a:alphaModFix/>
          </a:blip>
          <a:stretch>
            <a:fillRect/>
          </a:stretch>
        </p:blipFill>
        <p:spPr>
          <a:xfrm>
            <a:off x="311700" y="1093700"/>
            <a:ext cx="5226425" cy="3919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89" name="Shape 189"/>
        <p:cNvGrpSpPr/>
        <p:nvPr/>
      </p:nvGrpSpPr>
      <p:grpSpPr>
        <a:xfrm>
          <a:off x="0" y="0"/>
          <a:ext cx="0" cy="0"/>
          <a:chOff x="0" y="0"/>
          <a:chExt cx="0" cy="0"/>
        </a:xfrm>
      </p:grpSpPr>
      <p:sp>
        <p:nvSpPr>
          <p:cNvPr id="190" name="Google Shape;190;p29"/>
          <p:cNvSpPr txBox="1"/>
          <p:nvPr>
            <p:ph type="title"/>
          </p:nvPr>
        </p:nvSpPr>
        <p:spPr>
          <a:xfrm>
            <a:off x="311700" y="143575"/>
            <a:ext cx="8520600" cy="10848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Research to identify the anatomical features of a salmon. </a:t>
            </a:r>
            <a:endParaRPr/>
          </a:p>
        </p:txBody>
      </p:sp>
      <p:sp>
        <p:nvSpPr>
          <p:cNvPr id="191" name="Google Shape;191;p29"/>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192" name="Google Shape;192;p29"/>
          <p:cNvPicPr preferRelativeResize="0"/>
          <p:nvPr/>
        </p:nvPicPr>
        <p:blipFill>
          <a:blip r:embed="rId3">
            <a:alphaModFix/>
          </a:blip>
          <a:stretch>
            <a:fillRect/>
          </a:stretch>
        </p:blipFill>
        <p:spPr>
          <a:xfrm>
            <a:off x="311700" y="1515425"/>
            <a:ext cx="6667843" cy="321020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96" name="Shape 196"/>
        <p:cNvGrpSpPr/>
        <p:nvPr/>
      </p:nvGrpSpPr>
      <p:grpSpPr>
        <a:xfrm>
          <a:off x="0" y="0"/>
          <a:ext cx="0" cy="0"/>
          <a:chOff x="0" y="0"/>
          <a:chExt cx="0" cy="0"/>
        </a:xfrm>
      </p:grpSpPr>
      <p:sp>
        <p:nvSpPr>
          <p:cNvPr id="197" name="Google Shape;197;p30"/>
          <p:cNvSpPr txBox="1"/>
          <p:nvPr>
            <p:ph type="title"/>
          </p:nvPr>
        </p:nvSpPr>
        <p:spPr>
          <a:xfrm>
            <a:off x="311700" y="372725"/>
            <a:ext cx="852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Exit Ticket: Reflection Questions  </a:t>
            </a:r>
            <a:endParaRPr/>
          </a:p>
        </p:txBody>
      </p:sp>
      <p:sp>
        <p:nvSpPr>
          <p:cNvPr id="198" name="Google Shape;198;p30"/>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99" name="Google Shape;199;p30"/>
          <p:cNvSpPr txBox="1"/>
          <p:nvPr/>
        </p:nvSpPr>
        <p:spPr>
          <a:xfrm>
            <a:off x="5955050" y="1074750"/>
            <a:ext cx="3037800" cy="24627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Font typeface="Century Gothic"/>
              <a:buChar char="➔"/>
            </a:pPr>
            <a:r>
              <a:rPr lang="en" sz="1700">
                <a:latin typeface="Century Gothic"/>
                <a:ea typeface="Century Gothic"/>
                <a:cs typeface="Century Gothic"/>
                <a:sym typeface="Century Gothic"/>
              </a:rPr>
              <a:t>Complete the </a:t>
            </a:r>
            <a:r>
              <a:rPr lang="en" sz="1700" u="sng">
                <a:solidFill>
                  <a:srgbClr val="FF0000"/>
                </a:solidFill>
                <a:latin typeface="Century Gothic"/>
                <a:ea typeface="Century Gothic"/>
                <a:cs typeface="Century Gothic"/>
                <a:sym typeface="Century Gothic"/>
                <a:hlinkClick r:id="rId3">
                  <a:extLst>
                    <a:ext uri="{A12FA001-AC4F-418D-AE19-62706E023703}">
                      <ahyp:hlinkClr val="tx"/>
                    </a:ext>
                  </a:extLst>
                </a:hlinkClick>
              </a:rPr>
              <a:t>Salmon Life Cycle Reflection</a:t>
            </a:r>
            <a:r>
              <a:rPr lang="en" sz="1700">
                <a:solidFill>
                  <a:srgbClr val="FF0000"/>
                </a:solidFill>
                <a:latin typeface="Century Gothic"/>
                <a:ea typeface="Century Gothic"/>
                <a:cs typeface="Century Gothic"/>
                <a:sym typeface="Century Gothic"/>
              </a:rPr>
              <a:t> </a:t>
            </a:r>
            <a:r>
              <a:rPr lang="en" sz="1700">
                <a:latin typeface="Century Gothic"/>
                <a:ea typeface="Century Gothic"/>
                <a:cs typeface="Century Gothic"/>
                <a:sym typeface="Century Gothic"/>
              </a:rPr>
              <a:t>Questions. Use full sentences to share your thinking. </a:t>
            </a:r>
            <a:endParaRPr sz="1700">
              <a:latin typeface="Century Gothic"/>
              <a:ea typeface="Century Gothic"/>
              <a:cs typeface="Century Gothic"/>
              <a:sym typeface="Century Gothic"/>
            </a:endParaRPr>
          </a:p>
          <a:p>
            <a:pPr indent="-361950" lvl="0" marL="457200" rtl="0" algn="l">
              <a:spcBef>
                <a:spcPts val="0"/>
              </a:spcBef>
              <a:spcAft>
                <a:spcPts val="0"/>
              </a:spcAft>
              <a:buSzPts val="2100"/>
              <a:buFont typeface="Century Gothic"/>
              <a:buChar char="➔"/>
            </a:pPr>
            <a:r>
              <a:rPr lang="en" sz="1700">
                <a:latin typeface="Century Gothic"/>
                <a:ea typeface="Century Gothic"/>
                <a:cs typeface="Century Gothic"/>
                <a:sym typeface="Century Gothic"/>
              </a:rPr>
              <a:t>Check in for a stamp when you are done.</a:t>
            </a:r>
            <a:endParaRPr sz="1700">
              <a:latin typeface="Century Gothic"/>
              <a:ea typeface="Century Gothic"/>
              <a:cs typeface="Century Gothic"/>
              <a:sym typeface="Century Gothic"/>
            </a:endParaRPr>
          </a:p>
          <a:p>
            <a:pPr indent="0" lvl="0" marL="0" rtl="0" algn="l">
              <a:spcBef>
                <a:spcPts val="0"/>
              </a:spcBef>
              <a:spcAft>
                <a:spcPts val="0"/>
              </a:spcAft>
              <a:buNone/>
            </a:pPr>
            <a:r>
              <a:t/>
            </a:r>
            <a:endParaRPr sz="2100" u="sng">
              <a:latin typeface="Century Gothic"/>
              <a:ea typeface="Century Gothic"/>
              <a:cs typeface="Century Gothic"/>
              <a:sym typeface="Century Gothic"/>
            </a:endParaRPr>
          </a:p>
        </p:txBody>
      </p:sp>
      <p:pic>
        <p:nvPicPr>
          <p:cNvPr id="200" name="Google Shape;200;p30">
            <a:hlinkClick r:id="rId4"/>
          </p:cNvPr>
          <p:cNvPicPr preferRelativeResize="0"/>
          <p:nvPr/>
        </p:nvPicPr>
        <p:blipFill>
          <a:blip r:embed="rId5">
            <a:alphaModFix/>
          </a:blip>
          <a:stretch>
            <a:fillRect/>
          </a:stretch>
        </p:blipFill>
        <p:spPr>
          <a:xfrm>
            <a:off x="141900" y="1144325"/>
            <a:ext cx="5863449" cy="3348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204" name="Shape 204"/>
        <p:cNvGrpSpPr/>
        <p:nvPr/>
      </p:nvGrpSpPr>
      <p:grpSpPr>
        <a:xfrm>
          <a:off x="0" y="0"/>
          <a:ext cx="0" cy="0"/>
          <a:chOff x="0" y="0"/>
          <a:chExt cx="0" cy="0"/>
        </a:xfrm>
      </p:grpSpPr>
      <p:sp>
        <p:nvSpPr>
          <p:cNvPr id="205" name="Google Shape;205;p31"/>
          <p:cNvSpPr txBox="1"/>
          <p:nvPr>
            <p:ph type="title"/>
          </p:nvPr>
        </p:nvSpPr>
        <p:spPr>
          <a:xfrm>
            <a:off x="132525" y="372725"/>
            <a:ext cx="879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Extension: Slide 20. </a:t>
            </a:r>
            <a:r>
              <a:rPr lang="en"/>
              <a:t> </a:t>
            </a:r>
            <a:r>
              <a:rPr lang="en"/>
              <a:t> </a:t>
            </a:r>
            <a:endParaRPr/>
          </a:p>
        </p:txBody>
      </p:sp>
      <p:sp>
        <p:nvSpPr>
          <p:cNvPr id="206" name="Google Shape;206;p31"/>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The Salmon Forest is a 30-minute documentary film that explores the connection between &#10;wild salmon and life in Alaska’s Tongass National Forest, the largest national forest in the United States.&#10;&#10;The film follows Alaskan salmon on their epic migration from the streams of the forest to the ocean and back, revealing the various lives they impact along the way.  &#10;Pull in a huge catch with commercial fishermen, explore the breathtaking landscapes that draw in millions, watch as a mother bear lunges into a stream to feed her cubs, visit a native Tlingit community to better understand salmon’s cultural significance, and meet the people who work day and night to ensure this public resource is protected for generations to come. &#10;Filmed in stunning high definition, The Salmon Forest highlights one of the last healthy homes for salmon on Earth, and provokes a deeper understanding of this complex and beautiful ecosystem. &#10;&#10;Ultimately, this film celebrates the unique role public lands play in salmon production and reminds us that proper management is vital to sustain the future of commercial fisheries, subsistence, recreation, and our forests. To learn more about the Sitka Conservation Society’s work on the Tongass, visit https://www.sitkawild.org. &#10;&#10;Want to continue the entertainment? With parents and families in mind, we’ve made a Fin-Tastic Activity Packet that contains a coloring page, worksheets, and a creative activity!" id="207" name="Google Shape;207;p31" title="The Salmon Forest | Tongass National Forest - Alaska Nature Documentary">
            <a:hlinkClick r:id="rId3"/>
          </p:cNvPr>
          <p:cNvPicPr preferRelativeResize="0"/>
          <p:nvPr/>
        </p:nvPicPr>
        <p:blipFill>
          <a:blip r:embed="rId4">
            <a:alphaModFix/>
          </a:blip>
          <a:stretch>
            <a:fillRect/>
          </a:stretch>
        </p:blipFill>
        <p:spPr>
          <a:xfrm>
            <a:off x="179175" y="1073675"/>
            <a:ext cx="6710050" cy="3774400"/>
          </a:xfrm>
          <a:prstGeom prst="rect">
            <a:avLst/>
          </a:prstGeom>
          <a:noFill/>
          <a:ln>
            <a:noFill/>
          </a:ln>
        </p:spPr>
      </p:pic>
      <p:sp>
        <p:nvSpPr>
          <p:cNvPr id="208" name="Google Shape;208;p31"/>
          <p:cNvSpPr txBox="1"/>
          <p:nvPr/>
        </p:nvSpPr>
        <p:spPr>
          <a:xfrm>
            <a:off x="6990525" y="244125"/>
            <a:ext cx="1932600" cy="4769700"/>
          </a:xfrm>
          <a:prstGeom prst="rect">
            <a:avLst/>
          </a:prstGeom>
          <a:solidFill>
            <a:srgbClr val="4A86E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Lato"/>
                <a:ea typeface="Lato"/>
                <a:cs typeface="Lato"/>
                <a:sym typeface="Lato"/>
              </a:rPr>
              <a:t>Watch this 30 minute video. Take notes to answer the following:  </a:t>
            </a:r>
            <a:endParaRPr sz="1800">
              <a:solidFill>
                <a:schemeClr val="dk1"/>
              </a:solidFill>
              <a:latin typeface="Lato"/>
              <a:ea typeface="Lato"/>
              <a:cs typeface="Lato"/>
              <a:sym typeface="Lato"/>
            </a:endParaRPr>
          </a:p>
          <a:p>
            <a:pPr indent="0" lvl="0" marL="0" rtl="0" algn="l">
              <a:spcBef>
                <a:spcPts val="0"/>
              </a:spcBef>
              <a:spcAft>
                <a:spcPts val="0"/>
              </a:spcAft>
              <a:buNone/>
            </a:pPr>
            <a:r>
              <a:t/>
            </a:r>
            <a:endParaRPr sz="1800">
              <a:solidFill>
                <a:schemeClr val="dk1"/>
              </a:solidFill>
              <a:latin typeface="Lato"/>
              <a:ea typeface="Lato"/>
              <a:cs typeface="Lato"/>
              <a:sym typeface="Lato"/>
            </a:endParaRPr>
          </a:p>
          <a:p>
            <a:pPr indent="0" lvl="0" marL="0" rtl="0" algn="l">
              <a:spcBef>
                <a:spcPts val="0"/>
              </a:spcBef>
              <a:spcAft>
                <a:spcPts val="0"/>
              </a:spcAft>
              <a:buNone/>
            </a:pPr>
            <a:r>
              <a:rPr lang="en" sz="1800">
                <a:solidFill>
                  <a:schemeClr val="dk1"/>
                </a:solidFill>
                <a:latin typeface="Lato"/>
                <a:ea typeface="Lato"/>
                <a:cs typeface="Lato"/>
                <a:sym typeface="Lato"/>
              </a:rPr>
              <a:t>Explain how the salmon and the forest are connected. </a:t>
            </a:r>
            <a:endParaRPr sz="1800">
              <a:solidFill>
                <a:schemeClr val="dk1"/>
              </a:solidFill>
              <a:latin typeface="Lato"/>
              <a:ea typeface="Lato"/>
              <a:cs typeface="Lato"/>
              <a:sym typeface="Lato"/>
            </a:endParaRPr>
          </a:p>
          <a:p>
            <a:pPr indent="0" lvl="0" marL="0" rtl="0" algn="l">
              <a:spcBef>
                <a:spcPts val="0"/>
              </a:spcBef>
              <a:spcAft>
                <a:spcPts val="0"/>
              </a:spcAft>
              <a:buNone/>
            </a:pPr>
            <a:r>
              <a:t/>
            </a:r>
            <a:endParaRPr sz="1800">
              <a:solidFill>
                <a:schemeClr val="dk1"/>
              </a:solidFill>
              <a:latin typeface="Lato"/>
              <a:ea typeface="Lato"/>
              <a:cs typeface="Lato"/>
              <a:sym typeface="Lato"/>
            </a:endParaRPr>
          </a:p>
          <a:p>
            <a:pPr indent="0" lvl="0" marL="0" rtl="0" algn="l">
              <a:spcBef>
                <a:spcPts val="0"/>
              </a:spcBef>
              <a:spcAft>
                <a:spcPts val="0"/>
              </a:spcAft>
              <a:buNone/>
            </a:pPr>
            <a:r>
              <a:rPr lang="en" sz="1800">
                <a:solidFill>
                  <a:schemeClr val="dk1"/>
                </a:solidFill>
                <a:latin typeface="Lato"/>
                <a:ea typeface="Lato"/>
                <a:cs typeface="Lato"/>
                <a:sym typeface="Lato"/>
              </a:rPr>
              <a:t>What role do salmon play in the ecology and in our society. List three on the white board. </a:t>
            </a:r>
            <a:endParaRPr sz="1800">
              <a:solidFill>
                <a:schemeClr val="dk1"/>
              </a:solidFill>
              <a:latin typeface="Lato"/>
              <a:ea typeface="Lato"/>
              <a:cs typeface="Lato"/>
              <a:sym typeface="Lato"/>
            </a:endParaRPr>
          </a:p>
          <a:p>
            <a:pPr indent="0" lvl="0" marL="0" rtl="0" algn="l">
              <a:spcBef>
                <a:spcPts val="0"/>
              </a:spcBef>
              <a:spcAft>
                <a:spcPts val="0"/>
              </a:spcAft>
              <a:buNone/>
            </a:pPr>
            <a:r>
              <a:t/>
            </a:r>
            <a:endParaRPr sz="1800">
              <a:solidFill>
                <a:schemeClr val="dk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78" name="Shape 78"/>
        <p:cNvGrpSpPr/>
        <p:nvPr/>
      </p:nvGrpSpPr>
      <p:grpSpPr>
        <a:xfrm>
          <a:off x="0" y="0"/>
          <a:ext cx="0" cy="0"/>
          <a:chOff x="0" y="0"/>
          <a:chExt cx="0" cy="0"/>
        </a:xfrm>
      </p:grpSpPr>
      <p:sp>
        <p:nvSpPr>
          <p:cNvPr id="79" name="Google Shape;79;p15"/>
          <p:cNvSpPr txBox="1"/>
          <p:nvPr>
            <p:ph type="ctrTitle"/>
          </p:nvPr>
        </p:nvSpPr>
        <p:spPr>
          <a:xfrm>
            <a:off x="630600" y="136800"/>
            <a:ext cx="7893000" cy="1853700"/>
          </a:xfrm>
          <a:prstGeom prst="rect">
            <a:avLst/>
          </a:prstGeom>
        </p:spPr>
        <p:txBody>
          <a:bodyPr anchorCtr="0" anchor="b" bIns="91425" lIns="91425" spcFirstLastPara="1" rIns="91425" wrap="square" tIns="91425">
            <a:noAutofit/>
          </a:bodyPr>
          <a:lstStyle/>
          <a:p>
            <a:pPr indent="0" lvl="0" marL="0" rtl="0" algn="l">
              <a:spcBef>
                <a:spcPts val="1000"/>
              </a:spcBef>
              <a:spcAft>
                <a:spcPts val="0"/>
              </a:spcAft>
              <a:buNone/>
            </a:pPr>
            <a:r>
              <a:rPr lang="en">
                <a:solidFill>
                  <a:schemeClr val="accent2"/>
                </a:solidFill>
                <a:latin typeface="Century Gothic"/>
                <a:ea typeface="Century Gothic"/>
                <a:cs typeface="Century Gothic"/>
                <a:sym typeface="Century Gothic"/>
              </a:rPr>
              <a:t>Extension Pre Lesson</a:t>
            </a:r>
            <a:endParaRPr>
              <a:solidFill>
                <a:schemeClr val="accent2"/>
              </a:solidFill>
              <a:latin typeface="Century Gothic"/>
              <a:ea typeface="Century Gothic"/>
              <a:cs typeface="Century Gothic"/>
              <a:sym typeface="Century Gothic"/>
            </a:endParaRPr>
          </a:p>
        </p:txBody>
      </p:sp>
      <p:sp>
        <p:nvSpPr>
          <p:cNvPr id="80" name="Google Shape;80;p15"/>
          <p:cNvSpPr txBox="1"/>
          <p:nvPr>
            <p:ph idx="1" type="subTitle"/>
          </p:nvPr>
        </p:nvSpPr>
        <p:spPr>
          <a:xfrm>
            <a:off x="630600" y="3228375"/>
            <a:ext cx="7893000" cy="1274100"/>
          </a:xfrm>
          <a:prstGeom prst="rect">
            <a:avLst/>
          </a:prstGeom>
        </p:spPr>
        <p:txBody>
          <a:bodyPr anchorCtr="0" anchor="b" bIns="91425" lIns="91425" spcFirstLastPara="1" rIns="91425" wrap="square" tIns="91425">
            <a:noAutofit/>
          </a:bodyPr>
          <a:lstStyle/>
          <a:p>
            <a:pPr indent="0" lvl="0" marL="0" rtl="0" algn="l">
              <a:spcBef>
                <a:spcPts val="1000"/>
              </a:spcBef>
              <a:spcAft>
                <a:spcPts val="0"/>
              </a:spcAft>
              <a:buNone/>
            </a:pPr>
            <a:r>
              <a:rPr lang="en" sz="4400">
                <a:solidFill>
                  <a:schemeClr val="accent2"/>
                </a:solidFill>
              </a:rPr>
              <a:t>Salmon Life Cycle and Impacts </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84" name="Shape 84"/>
        <p:cNvGrpSpPr/>
        <p:nvPr/>
      </p:nvGrpSpPr>
      <p:grpSpPr>
        <a:xfrm>
          <a:off x="0" y="0"/>
          <a:ext cx="0" cy="0"/>
          <a:chOff x="0" y="0"/>
          <a:chExt cx="0" cy="0"/>
        </a:xfrm>
      </p:grpSpPr>
      <p:sp>
        <p:nvSpPr>
          <p:cNvPr id="85" name="Google Shape;85;p16"/>
          <p:cNvSpPr txBox="1"/>
          <p:nvPr>
            <p:ph type="title"/>
          </p:nvPr>
        </p:nvSpPr>
        <p:spPr>
          <a:xfrm>
            <a:off x="311700" y="372725"/>
            <a:ext cx="852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In the Lesson you will: </a:t>
            </a:r>
            <a:endParaRPr/>
          </a:p>
        </p:txBody>
      </p:sp>
      <p:sp>
        <p:nvSpPr>
          <p:cNvPr id="86" name="Google Shape;86;p16"/>
          <p:cNvSpPr txBox="1"/>
          <p:nvPr>
            <p:ph idx="1" type="body"/>
          </p:nvPr>
        </p:nvSpPr>
        <p:spPr>
          <a:xfrm>
            <a:off x="311700" y="1018875"/>
            <a:ext cx="8520600" cy="371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980000"/>
              </a:solidFill>
            </a:endParaRPr>
          </a:p>
          <a:p>
            <a:pPr indent="-342900" lvl="0" marL="457200" rtl="0" algn="l">
              <a:spcBef>
                <a:spcPts val="1600"/>
              </a:spcBef>
              <a:spcAft>
                <a:spcPts val="0"/>
              </a:spcAft>
              <a:buClr>
                <a:srgbClr val="980000"/>
              </a:buClr>
              <a:buSzPts val="1800"/>
              <a:buChar char="❏"/>
            </a:pPr>
            <a:r>
              <a:rPr lang="en">
                <a:solidFill>
                  <a:srgbClr val="980000"/>
                </a:solidFill>
              </a:rPr>
              <a:t>Research and record notes and sketches on each stage of the salmon life cycle.</a:t>
            </a:r>
            <a:endParaRPr>
              <a:solidFill>
                <a:srgbClr val="980000"/>
              </a:solidFill>
            </a:endParaRPr>
          </a:p>
          <a:p>
            <a:pPr indent="-342900" lvl="0" marL="457200" rtl="0" algn="l">
              <a:spcBef>
                <a:spcPts val="0"/>
              </a:spcBef>
              <a:spcAft>
                <a:spcPts val="0"/>
              </a:spcAft>
              <a:buClr>
                <a:srgbClr val="980000"/>
              </a:buClr>
              <a:buSzPts val="1800"/>
              <a:buChar char="❏"/>
            </a:pPr>
            <a:r>
              <a:rPr lang="en">
                <a:solidFill>
                  <a:srgbClr val="980000"/>
                </a:solidFill>
              </a:rPr>
              <a:t>Read and highlight articles to understand what </a:t>
            </a:r>
            <a:r>
              <a:rPr lang="en">
                <a:solidFill>
                  <a:srgbClr val="980000"/>
                </a:solidFill>
              </a:rPr>
              <a:t>impacts</a:t>
            </a:r>
            <a:r>
              <a:rPr lang="en">
                <a:solidFill>
                  <a:srgbClr val="980000"/>
                </a:solidFill>
              </a:rPr>
              <a:t> salmon. Record ideas on your note taking form. </a:t>
            </a:r>
            <a:endParaRPr>
              <a:solidFill>
                <a:srgbClr val="980000"/>
              </a:solidFill>
            </a:endParaRPr>
          </a:p>
          <a:p>
            <a:pPr indent="0" lvl="0" marL="0" rtl="0" algn="l">
              <a:spcBef>
                <a:spcPts val="1600"/>
              </a:spcBef>
              <a:spcAft>
                <a:spcPts val="0"/>
              </a:spcAft>
              <a:buNone/>
            </a:pPr>
            <a:r>
              <a:rPr lang="en">
                <a:solidFill>
                  <a:srgbClr val="980000"/>
                </a:solidFill>
              </a:rPr>
              <a:t>At the end of the lesson you will be able to:</a:t>
            </a:r>
            <a:endParaRPr i="1">
              <a:solidFill>
                <a:srgbClr val="980000"/>
              </a:solidFill>
            </a:endParaRPr>
          </a:p>
          <a:p>
            <a:pPr indent="-342900" lvl="0" marL="457200" rtl="0" algn="l">
              <a:spcBef>
                <a:spcPts val="1600"/>
              </a:spcBef>
              <a:spcAft>
                <a:spcPts val="0"/>
              </a:spcAft>
              <a:buClr>
                <a:srgbClr val="980000"/>
              </a:buClr>
              <a:buSzPts val="1800"/>
              <a:buChar char="➔"/>
            </a:pPr>
            <a:r>
              <a:rPr i="1" lang="en">
                <a:solidFill>
                  <a:srgbClr val="980000"/>
                </a:solidFill>
              </a:rPr>
              <a:t>Create a salmon life cycle with details on salmon life stages and impacts they face to their populations.  </a:t>
            </a:r>
            <a:endParaRPr i="1">
              <a:solidFill>
                <a:srgbClr val="980000"/>
              </a:solidFill>
            </a:endParaRPr>
          </a:p>
          <a:p>
            <a:pPr indent="0" lvl="0" marL="0" rtl="0" algn="l">
              <a:spcBef>
                <a:spcPts val="1600"/>
              </a:spcBef>
              <a:spcAft>
                <a:spcPts val="0"/>
              </a:spcAft>
              <a:buNone/>
            </a:pPr>
            <a:r>
              <a:t/>
            </a:r>
            <a:endParaRPr i="1">
              <a:solidFill>
                <a:srgbClr val="980000"/>
              </a:solidFill>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0" st="0"/>
                                            </p:txEl>
                                          </p:spTgt>
                                        </p:tgtEl>
                                        <p:attrNameLst>
                                          <p:attrName>style.visibility</p:attrName>
                                        </p:attrNameLst>
                                      </p:cBhvr>
                                      <p:to>
                                        <p:strVal val="visible"/>
                                      </p:to>
                                    </p:set>
                                    <p:animEffect filter="fade" transition="in">
                                      <p:cBhvr>
                                        <p:cTn dur="1000"/>
                                        <p:tgtEl>
                                          <p:spTgt spid="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1" st="1"/>
                                            </p:txEl>
                                          </p:spTgt>
                                        </p:tgtEl>
                                        <p:attrNameLst>
                                          <p:attrName>style.visibility</p:attrName>
                                        </p:attrNameLst>
                                      </p:cBhvr>
                                      <p:to>
                                        <p:strVal val="visible"/>
                                      </p:to>
                                    </p:set>
                                    <p:animEffect filter="fade" transition="in">
                                      <p:cBhvr>
                                        <p:cTn dur="1000"/>
                                        <p:tgtEl>
                                          <p:spTgt spid="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2" st="2"/>
                                            </p:txEl>
                                          </p:spTgt>
                                        </p:tgtEl>
                                        <p:attrNameLst>
                                          <p:attrName>style.visibility</p:attrName>
                                        </p:attrNameLst>
                                      </p:cBhvr>
                                      <p:to>
                                        <p:strVal val="visible"/>
                                      </p:to>
                                    </p:set>
                                    <p:animEffect filter="fade" transition="in">
                                      <p:cBhvr>
                                        <p:cTn dur="1000"/>
                                        <p:tgtEl>
                                          <p:spTgt spid="8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3" st="3"/>
                                            </p:txEl>
                                          </p:spTgt>
                                        </p:tgtEl>
                                        <p:attrNameLst>
                                          <p:attrName>style.visibility</p:attrName>
                                        </p:attrNameLst>
                                      </p:cBhvr>
                                      <p:to>
                                        <p:strVal val="visible"/>
                                      </p:to>
                                    </p:set>
                                    <p:animEffect filter="fade" transition="in">
                                      <p:cBhvr>
                                        <p:cTn dur="1000"/>
                                        <p:tgtEl>
                                          <p:spTgt spid="8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4" st="4"/>
                                            </p:txEl>
                                          </p:spTgt>
                                        </p:tgtEl>
                                        <p:attrNameLst>
                                          <p:attrName>style.visibility</p:attrName>
                                        </p:attrNameLst>
                                      </p:cBhvr>
                                      <p:to>
                                        <p:strVal val="visible"/>
                                      </p:to>
                                    </p:set>
                                    <p:animEffect filter="fade" transition="in">
                                      <p:cBhvr>
                                        <p:cTn dur="1000"/>
                                        <p:tgtEl>
                                          <p:spTgt spid="8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5" st="5"/>
                                            </p:txEl>
                                          </p:spTgt>
                                        </p:tgtEl>
                                        <p:attrNameLst>
                                          <p:attrName>style.visibility</p:attrName>
                                        </p:attrNameLst>
                                      </p:cBhvr>
                                      <p:to>
                                        <p:strVal val="visible"/>
                                      </p:to>
                                    </p:set>
                                    <p:animEffect filter="fade" transition="in">
                                      <p:cBhvr>
                                        <p:cTn dur="1000"/>
                                        <p:tgtEl>
                                          <p:spTgt spid="8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6" st="6"/>
                                            </p:txEl>
                                          </p:spTgt>
                                        </p:tgtEl>
                                        <p:attrNameLst>
                                          <p:attrName>style.visibility</p:attrName>
                                        </p:attrNameLst>
                                      </p:cBhvr>
                                      <p:to>
                                        <p:strVal val="visible"/>
                                      </p:to>
                                    </p:set>
                                    <p:animEffect filter="fade" transition="in">
                                      <p:cBhvr>
                                        <p:cTn dur="1000"/>
                                        <p:tgtEl>
                                          <p:spTgt spid="86">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7" st="7"/>
                                            </p:txEl>
                                          </p:spTgt>
                                        </p:tgtEl>
                                        <p:attrNameLst>
                                          <p:attrName>style.visibility</p:attrName>
                                        </p:attrNameLst>
                                      </p:cBhvr>
                                      <p:to>
                                        <p:strVal val="visible"/>
                                      </p:to>
                                    </p:set>
                                    <p:animEffect filter="fade" transition="in">
                                      <p:cBhvr>
                                        <p:cTn dur="1000"/>
                                        <p:tgtEl>
                                          <p:spTgt spid="86">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8" st="8"/>
                                            </p:txEl>
                                          </p:spTgt>
                                        </p:tgtEl>
                                        <p:attrNameLst>
                                          <p:attrName>style.visibility</p:attrName>
                                        </p:attrNameLst>
                                      </p:cBhvr>
                                      <p:to>
                                        <p:strVal val="visible"/>
                                      </p:to>
                                    </p:set>
                                    <p:animEffect filter="fade" transition="in">
                                      <p:cBhvr>
                                        <p:cTn dur="1000"/>
                                        <p:tgtEl>
                                          <p:spTgt spid="86">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xEl>
                                              <p:pRg end="9" st="9"/>
                                            </p:txEl>
                                          </p:spTgt>
                                        </p:tgtEl>
                                        <p:attrNameLst>
                                          <p:attrName>style.visibility</p:attrName>
                                        </p:attrNameLst>
                                      </p:cBhvr>
                                      <p:to>
                                        <p:strVal val="visible"/>
                                      </p:to>
                                    </p:set>
                                    <p:animEffect filter="fade" transition="in">
                                      <p:cBhvr>
                                        <p:cTn dur="1000"/>
                                        <p:tgtEl>
                                          <p:spTgt spid="86">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0" name="Shape 90"/>
        <p:cNvGrpSpPr/>
        <p:nvPr/>
      </p:nvGrpSpPr>
      <p:grpSpPr>
        <a:xfrm>
          <a:off x="0" y="0"/>
          <a:ext cx="0" cy="0"/>
          <a:chOff x="0" y="0"/>
          <a:chExt cx="0" cy="0"/>
        </a:xfrm>
      </p:grpSpPr>
      <p:sp>
        <p:nvSpPr>
          <p:cNvPr id="91" name="Google Shape;91;p17"/>
          <p:cNvSpPr txBox="1"/>
          <p:nvPr>
            <p:ph type="title"/>
          </p:nvPr>
        </p:nvSpPr>
        <p:spPr>
          <a:xfrm>
            <a:off x="311700" y="372725"/>
            <a:ext cx="852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Vocabulary: </a:t>
            </a:r>
            <a:r>
              <a:rPr lang="en"/>
              <a:t> </a:t>
            </a:r>
            <a:endParaRPr/>
          </a:p>
        </p:txBody>
      </p:sp>
      <p:sp>
        <p:nvSpPr>
          <p:cNvPr id="92" name="Google Shape;92;p17"/>
          <p:cNvSpPr txBox="1"/>
          <p:nvPr>
            <p:ph idx="1" type="body"/>
          </p:nvPr>
        </p:nvSpPr>
        <p:spPr>
          <a:xfrm>
            <a:off x="311700" y="1399875"/>
            <a:ext cx="5292300" cy="31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0000"/>
                </a:solidFill>
                <a:highlight>
                  <a:schemeClr val="dk1"/>
                </a:highlight>
              </a:rPr>
              <a:t>Salmonid</a:t>
            </a:r>
            <a:r>
              <a:rPr lang="en"/>
              <a:t>: </a:t>
            </a:r>
            <a:r>
              <a:rPr lang="en">
                <a:solidFill>
                  <a:srgbClr val="980000"/>
                </a:solidFill>
              </a:rPr>
              <a:t>The family of species that includes trout like rainbow trout and steelhead trout, as well as salmon species, like Chinook (king) salmon. </a:t>
            </a:r>
            <a:endParaRPr>
              <a:solidFill>
                <a:srgbClr val="980000"/>
              </a:solidFill>
            </a:endParaRPr>
          </a:p>
          <a:p>
            <a:pPr indent="0" lvl="0" marL="0" rtl="0" algn="l">
              <a:spcBef>
                <a:spcPts val="1600"/>
              </a:spcBef>
              <a:spcAft>
                <a:spcPts val="0"/>
              </a:spcAft>
              <a:buNone/>
            </a:pPr>
            <a:r>
              <a:rPr b="1" lang="en">
                <a:solidFill>
                  <a:srgbClr val="FF0000"/>
                </a:solidFill>
                <a:highlight>
                  <a:schemeClr val="dk1"/>
                </a:highlight>
              </a:rPr>
              <a:t>Resident species:</a:t>
            </a:r>
            <a:r>
              <a:rPr lang="en"/>
              <a:t> </a:t>
            </a:r>
            <a:r>
              <a:rPr lang="en">
                <a:solidFill>
                  <a:srgbClr val="980000"/>
                </a:solidFill>
              </a:rPr>
              <a:t>Species that live in a water body year round. They live in the same territory. </a:t>
            </a:r>
            <a:endParaRPr>
              <a:solidFill>
                <a:srgbClr val="980000"/>
              </a:solidFill>
            </a:endParaRPr>
          </a:p>
          <a:p>
            <a:pPr indent="0" lvl="0" marL="0" rtl="0" algn="l">
              <a:spcBef>
                <a:spcPts val="1600"/>
              </a:spcBef>
              <a:spcAft>
                <a:spcPts val="0"/>
              </a:spcAft>
              <a:buNone/>
            </a:pPr>
            <a:r>
              <a:rPr b="1" lang="en">
                <a:solidFill>
                  <a:srgbClr val="FF0000"/>
                </a:solidFill>
                <a:highlight>
                  <a:schemeClr val="dk1"/>
                </a:highlight>
              </a:rPr>
              <a:t>Anadromous species: </a:t>
            </a:r>
            <a:r>
              <a:rPr lang="en"/>
              <a:t> </a:t>
            </a:r>
            <a:r>
              <a:rPr lang="en">
                <a:solidFill>
                  <a:srgbClr val="980000"/>
                </a:solidFill>
              </a:rPr>
              <a:t>The term that describes fish born in freshwater who spend most of their lives in saltwater and return to freshwater to spawn, such as salmon</a:t>
            </a:r>
            <a:endParaRPr>
              <a:solidFill>
                <a:srgbClr val="980000"/>
              </a:solidFill>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93" name="Google Shape;93;p17"/>
          <p:cNvPicPr preferRelativeResize="0"/>
          <p:nvPr/>
        </p:nvPicPr>
        <p:blipFill>
          <a:blip r:embed="rId3">
            <a:alphaModFix/>
          </a:blip>
          <a:stretch>
            <a:fillRect/>
          </a:stretch>
        </p:blipFill>
        <p:spPr>
          <a:xfrm>
            <a:off x="5616000" y="3119125"/>
            <a:ext cx="3217800" cy="1706325"/>
          </a:xfrm>
          <a:prstGeom prst="rect">
            <a:avLst/>
          </a:prstGeom>
          <a:noFill/>
          <a:ln>
            <a:noFill/>
          </a:ln>
        </p:spPr>
      </p:pic>
      <p:pic>
        <p:nvPicPr>
          <p:cNvPr id="94" name="Google Shape;94;p17"/>
          <p:cNvPicPr preferRelativeResize="0"/>
          <p:nvPr/>
        </p:nvPicPr>
        <p:blipFill>
          <a:blip r:embed="rId4">
            <a:alphaModFix/>
          </a:blip>
          <a:stretch>
            <a:fillRect/>
          </a:stretch>
        </p:blipFill>
        <p:spPr>
          <a:xfrm>
            <a:off x="6158775" y="921875"/>
            <a:ext cx="2132250" cy="2078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0" st="0"/>
                                            </p:txEl>
                                          </p:spTgt>
                                        </p:tgtEl>
                                        <p:attrNameLst>
                                          <p:attrName>style.visibility</p:attrName>
                                        </p:attrNameLst>
                                      </p:cBhvr>
                                      <p:to>
                                        <p:strVal val="visible"/>
                                      </p:to>
                                    </p:set>
                                    <p:animEffect filter="fade" transition="in">
                                      <p:cBhvr>
                                        <p:cTn dur="1000"/>
                                        <p:tgtEl>
                                          <p:spTgt spid="9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1" st="1"/>
                                            </p:txEl>
                                          </p:spTgt>
                                        </p:tgtEl>
                                        <p:attrNameLst>
                                          <p:attrName>style.visibility</p:attrName>
                                        </p:attrNameLst>
                                      </p:cBhvr>
                                      <p:to>
                                        <p:strVal val="visible"/>
                                      </p:to>
                                    </p:set>
                                    <p:animEffect filter="fade" transition="in">
                                      <p:cBhvr>
                                        <p:cTn dur="1000"/>
                                        <p:tgtEl>
                                          <p:spTgt spid="9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2" st="2"/>
                                            </p:txEl>
                                          </p:spTgt>
                                        </p:tgtEl>
                                        <p:attrNameLst>
                                          <p:attrName>style.visibility</p:attrName>
                                        </p:attrNameLst>
                                      </p:cBhvr>
                                      <p:to>
                                        <p:strVal val="visible"/>
                                      </p:to>
                                    </p:set>
                                    <p:animEffect filter="fade" transition="in">
                                      <p:cBhvr>
                                        <p:cTn dur="1000"/>
                                        <p:tgtEl>
                                          <p:spTgt spid="9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3" st="3"/>
                                            </p:txEl>
                                          </p:spTgt>
                                        </p:tgtEl>
                                        <p:attrNameLst>
                                          <p:attrName>style.visibility</p:attrName>
                                        </p:attrNameLst>
                                      </p:cBhvr>
                                      <p:to>
                                        <p:strVal val="visible"/>
                                      </p:to>
                                    </p:set>
                                    <p:animEffect filter="fade" transition="in">
                                      <p:cBhvr>
                                        <p:cTn dur="1000"/>
                                        <p:tgtEl>
                                          <p:spTgt spid="9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4" st="4"/>
                                            </p:txEl>
                                          </p:spTgt>
                                        </p:tgtEl>
                                        <p:attrNameLst>
                                          <p:attrName>style.visibility</p:attrName>
                                        </p:attrNameLst>
                                      </p:cBhvr>
                                      <p:to>
                                        <p:strVal val="visible"/>
                                      </p:to>
                                    </p:set>
                                    <p:animEffect filter="fade" transition="in">
                                      <p:cBhvr>
                                        <p:cTn dur="1000"/>
                                        <p:tgtEl>
                                          <p:spTgt spid="9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5" st="5"/>
                                            </p:txEl>
                                          </p:spTgt>
                                        </p:tgtEl>
                                        <p:attrNameLst>
                                          <p:attrName>style.visibility</p:attrName>
                                        </p:attrNameLst>
                                      </p:cBhvr>
                                      <p:to>
                                        <p:strVal val="visible"/>
                                      </p:to>
                                    </p:set>
                                    <p:animEffect filter="fade" transition="in">
                                      <p:cBhvr>
                                        <p:cTn dur="1000"/>
                                        <p:tgtEl>
                                          <p:spTgt spid="9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6" st="6"/>
                                            </p:txEl>
                                          </p:spTgt>
                                        </p:tgtEl>
                                        <p:attrNameLst>
                                          <p:attrName>style.visibility</p:attrName>
                                        </p:attrNameLst>
                                      </p:cBhvr>
                                      <p:to>
                                        <p:strVal val="visible"/>
                                      </p:to>
                                    </p:set>
                                    <p:animEffect filter="fade" transition="in">
                                      <p:cBhvr>
                                        <p:cTn dur="1000"/>
                                        <p:tgtEl>
                                          <p:spTgt spid="9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7" st="7"/>
                                            </p:txEl>
                                          </p:spTgt>
                                        </p:tgtEl>
                                        <p:attrNameLst>
                                          <p:attrName>style.visibility</p:attrName>
                                        </p:attrNameLst>
                                      </p:cBhvr>
                                      <p:to>
                                        <p:strVal val="visible"/>
                                      </p:to>
                                    </p:set>
                                    <p:animEffect filter="fade" transition="in">
                                      <p:cBhvr>
                                        <p:cTn dur="1000"/>
                                        <p:tgtEl>
                                          <p:spTgt spid="92">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8" st="8"/>
                                            </p:txEl>
                                          </p:spTgt>
                                        </p:tgtEl>
                                        <p:attrNameLst>
                                          <p:attrName>style.visibility</p:attrName>
                                        </p:attrNameLst>
                                      </p:cBhvr>
                                      <p:to>
                                        <p:strVal val="visible"/>
                                      </p:to>
                                    </p:set>
                                    <p:animEffect filter="fade" transition="in">
                                      <p:cBhvr>
                                        <p:cTn dur="1000"/>
                                        <p:tgtEl>
                                          <p:spTgt spid="92">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8" name="Shape 98"/>
        <p:cNvGrpSpPr/>
        <p:nvPr/>
      </p:nvGrpSpPr>
      <p:grpSpPr>
        <a:xfrm>
          <a:off x="0" y="0"/>
          <a:ext cx="0" cy="0"/>
          <a:chOff x="0" y="0"/>
          <a:chExt cx="0" cy="0"/>
        </a:xfrm>
      </p:grpSpPr>
      <p:sp>
        <p:nvSpPr>
          <p:cNvPr id="99" name="Google Shape;99;p18"/>
          <p:cNvSpPr txBox="1"/>
          <p:nvPr>
            <p:ph type="title"/>
          </p:nvPr>
        </p:nvSpPr>
        <p:spPr>
          <a:xfrm>
            <a:off x="311700" y="372725"/>
            <a:ext cx="852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Research</a:t>
            </a:r>
            <a:endParaRPr/>
          </a:p>
        </p:txBody>
      </p:sp>
      <p:sp>
        <p:nvSpPr>
          <p:cNvPr id="100" name="Google Shape;100;p18"/>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National Marine Sanctuary Foundation and PNCA Animated Arts present The Pacific Salmon Life Cycle.&#10;&#10;This film's animation and sound design was created entirely by students in the Animated Arts program at the Pacific Northwest College of Art with scientific guidance from NOAA Fisheries West Coast Region.  Support for this project was provided by a grant from the National Marine Sanctuary Foundation. &#10;&#10;https://marinesanctuary.org/&#10;https://www.noaa.gov/fisheries&#10;https://pnca.edu/academics/bfa/animated-arts&#10;&#10;&#10;Pacific Salmon Life Cycle animation production credits:&#10;&#10;Animation Team:&#10;Project Director - Emmi Stonier  &#10;Lead Storyboarder - Mei Mei Leonard&#10;Lead Colorist - Emily Portinga&#10;Lead Background Artist - Naveen Alkhatib&#10;Lead Compositor - Hsin-Tze Wang&#10;&#10;Sound and Additional Color:&#10;Narration - Faye Jaime&#10;Sound Design - Jeff Cravath&#10;Additional Colorist - Lizzie Hull&#10;&#10;Project Supervisors:&#10;NOAA Fisheries Project Lead - Alicia Keefe&#10;PNCA Faculty Project Lead - Lori Damiano&#10;PNCA Head of Animated Arts: Rose Bond&#10;&#10;Free Educational Salmon Resources:&#10;&#10;Here is an educational activity created by Emily Portinga using art from this animation!&#10;&#10;Create your own salmon habitat through Google Slides! Choose the background, the salmon, and extras to put together a perfect habitat for the salmon to live in. Share it online to show others what you've created!  Click this link to get started:  https://docs.google.com/presentation/d/1YYNYoHMCzZO8_fOGVnosM25QY3Bnk-nPuAw9Ay6gOsc/copy&#10;&#10;&#10;&#10;Resources mentioned in Alicia Keefe’s NOAA Fisheries slideshow at the end of this program:&#10;&#10;How can we help?&#10;https://www.fisheries.noaa.gov/west-coast/outreach-and-education/west-coast-region-education-and-outreach-take-action&#10;&#10;An Incredible Journey Series &#10;Free  resources for formal education, non-formal education, and homeschool settings &#10;(Free downloads available in English &amp; Spanish to inspire students to become salmon stewards)&#10;https://www.fisheries.noaa.gov/resources/educational-materials?title=salmon&amp;region%5B1000001126%5D=1000001126&#10;&#10;Sea Stewards Handbook&#10;Learn about issues affecting our ocean and what you can do to help:&#10;https://www.fisheries.noaa.gov/resource/educational-materials/sea-stewards-handbook-learn-about-issues-affecting-our-ocean-and&#10;&#10;NOAA Fisheries &amp; PNCA Art + Science Partnership Projects &amp; Outreach Materials&#10;https://www.fisheries.no&#10;aa.gov/west-coast/outreach-and-education/west-coast-region-science-studio-award#2014-2015-award:-watershed-toxics&#10;&#10;Salmon Migration Games&#10;https://www.survivethesound.org/home&#10;https://americanindian.si.edu/nk360/pnw-history-culture/pnw1-salmon/&#10;&#10;Grants, Scholarships, Internships&#10;https://www.noaa.gov/office-education&#10;&#10;Find a local NOAA expert&#10;https://www.noaa.gov/education/noaa-in-your-backyard" id="101" name="Google Shape;101;p18" title="Life Cycle of the Pacific Salmon">
            <a:hlinkClick r:id="rId3"/>
          </p:cNvPr>
          <p:cNvPicPr preferRelativeResize="0"/>
          <p:nvPr/>
        </p:nvPicPr>
        <p:blipFill>
          <a:blip r:embed="rId4">
            <a:alphaModFix/>
          </a:blip>
          <a:stretch>
            <a:fillRect/>
          </a:stretch>
        </p:blipFill>
        <p:spPr>
          <a:xfrm>
            <a:off x="311700" y="1088075"/>
            <a:ext cx="5159200" cy="3869400"/>
          </a:xfrm>
          <a:prstGeom prst="rect">
            <a:avLst/>
          </a:prstGeom>
          <a:noFill/>
          <a:ln>
            <a:noFill/>
          </a:ln>
        </p:spPr>
      </p:pic>
      <p:sp>
        <p:nvSpPr>
          <p:cNvPr id="102" name="Google Shape;102;p18"/>
          <p:cNvSpPr txBox="1"/>
          <p:nvPr/>
        </p:nvSpPr>
        <p:spPr>
          <a:xfrm>
            <a:off x="5637025" y="1140575"/>
            <a:ext cx="31365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latin typeface="Century Gothic"/>
                <a:ea typeface="Century Gothic"/>
                <a:cs typeface="Century Gothic"/>
                <a:sym typeface="Century Gothic"/>
              </a:rPr>
              <a:t>Listen carefully to the stages of the salmon life cycle. </a:t>
            </a:r>
            <a:endParaRPr sz="2200">
              <a:latin typeface="Century Gothic"/>
              <a:ea typeface="Century Gothic"/>
              <a:cs typeface="Century Gothic"/>
              <a:sym typeface="Century Gothic"/>
            </a:endParaRPr>
          </a:p>
          <a:p>
            <a:pPr indent="0" lvl="0" marL="0" rtl="0" algn="l">
              <a:spcBef>
                <a:spcPts val="0"/>
              </a:spcBef>
              <a:spcAft>
                <a:spcPts val="0"/>
              </a:spcAft>
              <a:buNone/>
            </a:pPr>
            <a:r>
              <a:t/>
            </a:r>
            <a:endParaRPr sz="2200">
              <a:latin typeface="Century Gothic"/>
              <a:ea typeface="Century Gothic"/>
              <a:cs typeface="Century Gothic"/>
              <a:sym typeface="Century Gothic"/>
            </a:endParaRPr>
          </a:p>
          <a:p>
            <a:pPr indent="0" lvl="0" marL="0" rtl="0" algn="l">
              <a:spcBef>
                <a:spcPts val="0"/>
              </a:spcBef>
              <a:spcAft>
                <a:spcPts val="0"/>
              </a:spcAft>
              <a:buNone/>
            </a:pPr>
            <a:r>
              <a:rPr lang="en" sz="2200">
                <a:latin typeface="Century Gothic"/>
                <a:ea typeface="Century Gothic"/>
                <a:cs typeface="Century Gothic"/>
                <a:sym typeface="Century Gothic"/>
              </a:rPr>
              <a:t>Use the images and text to construct a salmon life cycle with your table partner. </a:t>
            </a:r>
            <a:endParaRPr sz="2200">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06" name="Shape 106"/>
        <p:cNvGrpSpPr/>
        <p:nvPr/>
      </p:nvGrpSpPr>
      <p:grpSpPr>
        <a:xfrm>
          <a:off x="0" y="0"/>
          <a:ext cx="0" cy="0"/>
          <a:chOff x="0" y="0"/>
          <a:chExt cx="0" cy="0"/>
        </a:xfrm>
      </p:grpSpPr>
      <p:sp>
        <p:nvSpPr>
          <p:cNvPr id="107" name="Google Shape;107;p19"/>
          <p:cNvSpPr txBox="1"/>
          <p:nvPr>
            <p:ph type="title"/>
          </p:nvPr>
        </p:nvSpPr>
        <p:spPr>
          <a:xfrm>
            <a:off x="240450" y="372725"/>
            <a:ext cx="8708400" cy="645000"/>
          </a:xfrm>
          <a:prstGeom prst="rect">
            <a:avLst/>
          </a:prstGeom>
          <a:solidFill>
            <a:srgbClr val="FFF2CC"/>
          </a:soli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00FF"/>
                </a:solidFill>
                <a:latin typeface="Merriweather"/>
                <a:ea typeface="Merriweather"/>
                <a:cs typeface="Merriweather"/>
                <a:sym typeface="Merriweather"/>
              </a:rPr>
              <a:t>WARM UP</a:t>
            </a:r>
            <a:endParaRPr>
              <a:solidFill>
                <a:srgbClr val="9900FF"/>
              </a:solidFill>
              <a:latin typeface="Merriweather"/>
              <a:ea typeface="Merriweather"/>
              <a:cs typeface="Merriweather"/>
              <a:sym typeface="Merriweather"/>
            </a:endParaRPr>
          </a:p>
        </p:txBody>
      </p:sp>
      <p:sp>
        <p:nvSpPr>
          <p:cNvPr id="108" name="Google Shape;108;p19"/>
          <p:cNvSpPr txBox="1"/>
          <p:nvPr/>
        </p:nvSpPr>
        <p:spPr>
          <a:xfrm>
            <a:off x="217800" y="3756475"/>
            <a:ext cx="8708400" cy="879600"/>
          </a:xfrm>
          <a:prstGeom prst="rect">
            <a:avLst/>
          </a:prstGeom>
          <a:solidFill>
            <a:srgbClr val="00FFFF"/>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highlight>
                  <a:srgbClr val="FFFF00"/>
                </a:highlight>
                <a:latin typeface="Century Gothic"/>
                <a:ea typeface="Century Gothic"/>
                <a:cs typeface="Century Gothic"/>
                <a:sym typeface="Century Gothic"/>
              </a:rPr>
              <a:t>Remember class expectations:</a:t>
            </a:r>
            <a:r>
              <a:rPr lang="en" sz="2100">
                <a:latin typeface="Century Gothic"/>
                <a:ea typeface="Century Gothic"/>
                <a:cs typeface="Century Gothic"/>
                <a:sym typeface="Century Gothic"/>
              </a:rPr>
              <a:t> </a:t>
            </a:r>
            <a:r>
              <a:rPr b="1" lang="en" sz="2100">
                <a:latin typeface="Century Gothic"/>
                <a:ea typeface="Century Gothic"/>
                <a:cs typeface="Century Gothic"/>
                <a:sym typeface="Century Gothic"/>
              </a:rPr>
              <a:t>Voices off</a:t>
            </a:r>
            <a:r>
              <a:rPr lang="en" sz="2100">
                <a:latin typeface="Century Gothic"/>
                <a:ea typeface="Century Gothic"/>
                <a:cs typeface="Century Gothic"/>
                <a:sym typeface="Century Gothic"/>
              </a:rPr>
              <a:t> when teacher is talking. </a:t>
            </a:r>
            <a:endParaRPr sz="2100">
              <a:latin typeface="Century Gothic"/>
              <a:ea typeface="Century Gothic"/>
              <a:cs typeface="Century Gothic"/>
              <a:sym typeface="Century Gothic"/>
            </a:endParaRPr>
          </a:p>
          <a:p>
            <a:pPr indent="0" lvl="0" marL="0" rtl="0" algn="l">
              <a:lnSpc>
                <a:spcPct val="115000"/>
              </a:lnSpc>
              <a:spcBef>
                <a:spcPts val="0"/>
              </a:spcBef>
              <a:spcAft>
                <a:spcPts val="0"/>
              </a:spcAft>
              <a:buNone/>
            </a:pPr>
            <a:r>
              <a:rPr lang="en" sz="2100" u="sng">
                <a:latin typeface="Century Gothic"/>
                <a:ea typeface="Century Gothic"/>
                <a:cs typeface="Century Gothic"/>
                <a:sym typeface="Century Gothic"/>
              </a:rPr>
              <a:t>Stay seated unless directed.</a:t>
            </a:r>
            <a:endParaRPr sz="1700">
              <a:latin typeface="Lato"/>
              <a:ea typeface="Lato"/>
              <a:cs typeface="Lato"/>
              <a:sym typeface="Lato"/>
            </a:endParaRPr>
          </a:p>
        </p:txBody>
      </p:sp>
      <p:sp>
        <p:nvSpPr>
          <p:cNvPr id="109" name="Google Shape;109;p19"/>
          <p:cNvSpPr txBox="1"/>
          <p:nvPr/>
        </p:nvSpPr>
        <p:spPr>
          <a:xfrm>
            <a:off x="3721725" y="240450"/>
            <a:ext cx="5300400" cy="780300"/>
          </a:xfrm>
          <a:prstGeom prst="rect">
            <a:avLst/>
          </a:prstGeom>
          <a:solidFill>
            <a:srgbClr val="FF9900"/>
          </a:solid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Comic Sans MS"/>
                <a:ea typeface="Comic Sans MS"/>
                <a:cs typeface="Comic Sans MS"/>
                <a:sym typeface="Comic Sans MS"/>
              </a:rPr>
              <a:t>Welcome back. NO INB. Collect a pencil and your Salmon Life Cycle notes. </a:t>
            </a:r>
            <a:endParaRPr sz="1900">
              <a:latin typeface="Comic Sans MS"/>
              <a:ea typeface="Comic Sans MS"/>
              <a:cs typeface="Comic Sans MS"/>
              <a:sym typeface="Comic Sans MS"/>
            </a:endParaRPr>
          </a:p>
        </p:txBody>
      </p:sp>
      <p:sp>
        <p:nvSpPr>
          <p:cNvPr id="110" name="Google Shape;110;p19"/>
          <p:cNvSpPr txBox="1"/>
          <p:nvPr/>
        </p:nvSpPr>
        <p:spPr>
          <a:xfrm>
            <a:off x="240450" y="1217650"/>
            <a:ext cx="8781600" cy="22464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2"/>
                </a:solidFill>
                <a:highlight>
                  <a:srgbClr val="FFFFFF"/>
                </a:highlight>
                <a:latin typeface="Lato"/>
                <a:ea typeface="Lato"/>
                <a:cs typeface="Lato"/>
                <a:sym typeface="Lato"/>
              </a:rPr>
              <a:t>In your table group think of as many impacts to salmon as possible in one minute. </a:t>
            </a:r>
            <a:endParaRPr sz="2400">
              <a:solidFill>
                <a:schemeClr val="dk2"/>
              </a:solidFill>
              <a:highlight>
                <a:srgbClr val="FFFFFF"/>
              </a:highlight>
              <a:latin typeface="Lato"/>
              <a:ea typeface="Lato"/>
              <a:cs typeface="Lato"/>
              <a:sym typeface="Lato"/>
            </a:endParaRPr>
          </a:p>
          <a:p>
            <a:pPr indent="0" lvl="0" marL="0" rtl="0" algn="l">
              <a:spcBef>
                <a:spcPts val="0"/>
              </a:spcBef>
              <a:spcAft>
                <a:spcPts val="0"/>
              </a:spcAft>
              <a:buNone/>
            </a:pPr>
            <a:r>
              <a:t/>
            </a:r>
            <a:endParaRPr sz="2400">
              <a:solidFill>
                <a:schemeClr val="dk2"/>
              </a:solidFill>
              <a:highlight>
                <a:srgbClr val="FFFFFF"/>
              </a:highlight>
              <a:latin typeface="Lato"/>
              <a:ea typeface="Lato"/>
              <a:cs typeface="Lato"/>
              <a:sym typeface="Lato"/>
            </a:endParaRPr>
          </a:p>
          <a:p>
            <a:pPr indent="0" lvl="0" marL="0" rtl="0" algn="l">
              <a:spcBef>
                <a:spcPts val="0"/>
              </a:spcBef>
              <a:spcAft>
                <a:spcPts val="0"/>
              </a:spcAft>
              <a:buNone/>
            </a:pPr>
            <a:r>
              <a:rPr lang="en" sz="2400">
                <a:solidFill>
                  <a:schemeClr val="dk2"/>
                </a:solidFill>
                <a:highlight>
                  <a:srgbClr val="FFFFFF"/>
                </a:highlight>
                <a:latin typeface="Lato"/>
                <a:ea typeface="Lato"/>
                <a:cs typeface="Lato"/>
                <a:sym typeface="Lato"/>
              </a:rPr>
              <a:t>Share out. Each table group say one impact they can think of. You can’t say the same thing. </a:t>
            </a:r>
            <a:endParaRPr sz="2400">
              <a:solidFill>
                <a:schemeClr val="dk2"/>
              </a:solidFill>
              <a:highlight>
                <a:srgbClr val="FFFFFF"/>
              </a:highlight>
              <a:latin typeface="Lato"/>
              <a:ea typeface="Lato"/>
              <a:cs typeface="Lato"/>
              <a:sym typeface="Lato"/>
            </a:endParaRPr>
          </a:p>
          <a:p>
            <a:pPr indent="0" lvl="0" marL="0" rtl="0" algn="l">
              <a:spcBef>
                <a:spcPts val="0"/>
              </a:spcBef>
              <a:spcAft>
                <a:spcPts val="0"/>
              </a:spcAft>
              <a:buNone/>
            </a:pPr>
            <a:r>
              <a:t/>
            </a:r>
            <a:endParaRPr sz="1800">
              <a:solidFill>
                <a:schemeClr val="dk1"/>
              </a:solidFill>
              <a:latin typeface="Lato"/>
              <a:ea typeface="Lato"/>
              <a:cs typeface="Lato"/>
              <a:sym typeface="Lato"/>
            </a:endParaRPr>
          </a:p>
          <a:p>
            <a:pPr indent="0" lvl="0" marL="0" rtl="0" algn="l">
              <a:spcBef>
                <a:spcPts val="0"/>
              </a:spcBef>
              <a:spcAft>
                <a:spcPts val="0"/>
              </a:spcAft>
              <a:buNone/>
            </a:pPr>
            <a:r>
              <a:t/>
            </a:r>
            <a:endParaRPr sz="1800">
              <a:solidFill>
                <a:schemeClr val="dk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14" name="Shape 114"/>
        <p:cNvGrpSpPr/>
        <p:nvPr/>
      </p:nvGrpSpPr>
      <p:grpSpPr>
        <a:xfrm>
          <a:off x="0" y="0"/>
          <a:ext cx="0" cy="0"/>
          <a:chOff x="0" y="0"/>
          <a:chExt cx="0" cy="0"/>
        </a:xfrm>
      </p:grpSpPr>
      <p:sp>
        <p:nvSpPr>
          <p:cNvPr id="115" name="Google Shape;115;p20"/>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16" name="Google Shape;116;p20"/>
          <p:cNvSpPr txBox="1"/>
          <p:nvPr/>
        </p:nvSpPr>
        <p:spPr>
          <a:xfrm>
            <a:off x="2456600" y="1074750"/>
            <a:ext cx="6240300" cy="223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latin typeface="Century Gothic"/>
                <a:ea typeface="Century Gothic"/>
                <a:cs typeface="Century Gothic"/>
                <a:sym typeface="Century Gothic"/>
              </a:rPr>
              <a:t>Research: </a:t>
            </a:r>
            <a:endParaRPr sz="1900">
              <a:latin typeface="Century Gothic"/>
              <a:ea typeface="Century Gothic"/>
              <a:cs typeface="Century Gothic"/>
              <a:sym typeface="Century Gothic"/>
            </a:endParaRPr>
          </a:p>
          <a:p>
            <a:pPr indent="0" lvl="0" marL="0" rtl="0" algn="l">
              <a:spcBef>
                <a:spcPts val="0"/>
              </a:spcBef>
              <a:spcAft>
                <a:spcPts val="0"/>
              </a:spcAft>
              <a:buNone/>
            </a:pPr>
            <a:r>
              <a:rPr lang="en" sz="1900">
                <a:latin typeface="Century Gothic"/>
                <a:ea typeface="Century Gothic"/>
                <a:cs typeface="Century Gothic"/>
                <a:sym typeface="Century Gothic"/>
              </a:rPr>
              <a:t>Use the reading and materials available to </a:t>
            </a:r>
            <a:r>
              <a:rPr b="1" lang="en" sz="1900">
                <a:latin typeface="Century Gothic"/>
                <a:ea typeface="Century Gothic"/>
                <a:cs typeface="Century Gothic"/>
                <a:sym typeface="Century Gothic"/>
              </a:rPr>
              <a:t>complete</a:t>
            </a:r>
            <a:r>
              <a:rPr b="1" lang="en" sz="1900">
                <a:latin typeface="Century Gothic"/>
                <a:ea typeface="Century Gothic"/>
                <a:cs typeface="Century Gothic"/>
                <a:sym typeface="Century Gothic"/>
              </a:rPr>
              <a:t> notes</a:t>
            </a:r>
            <a:r>
              <a:rPr lang="en" sz="1900">
                <a:latin typeface="Century Gothic"/>
                <a:ea typeface="Century Gothic"/>
                <a:cs typeface="Century Gothic"/>
                <a:sym typeface="Century Gothic"/>
              </a:rPr>
              <a:t> on salmon life </a:t>
            </a:r>
            <a:r>
              <a:rPr lang="en" sz="1900">
                <a:latin typeface="Century Gothic"/>
                <a:ea typeface="Century Gothic"/>
                <a:cs typeface="Century Gothic"/>
                <a:sym typeface="Century Gothic"/>
              </a:rPr>
              <a:t>cycles for each stage of their lives.</a:t>
            </a:r>
            <a:r>
              <a:rPr lang="en" sz="1900">
                <a:latin typeface="Century Gothic"/>
                <a:ea typeface="Century Gothic"/>
                <a:cs typeface="Century Gothic"/>
                <a:sym typeface="Century Gothic"/>
              </a:rPr>
              <a:t> </a:t>
            </a:r>
            <a:endParaRPr sz="1900">
              <a:latin typeface="Century Gothic"/>
              <a:ea typeface="Century Gothic"/>
              <a:cs typeface="Century Gothic"/>
              <a:sym typeface="Century Gothic"/>
            </a:endParaRPr>
          </a:p>
          <a:p>
            <a:pPr indent="0" lvl="0" marL="0" rtl="0" algn="l">
              <a:spcBef>
                <a:spcPts val="0"/>
              </a:spcBef>
              <a:spcAft>
                <a:spcPts val="0"/>
              </a:spcAft>
              <a:buNone/>
            </a:pPr>
            <a:r>
              <a:t/>
            </a:r>
            <a:endParaRPr sz="1900">
              <a:latin typeface="Century Gothic"/>
              <a:ea typeface="Century Gothic"/>
              <a:cs typeface="Century Gothic"/>
              <a:sym typeface="Century Gothic"/>
            </a:endParaRPr>
          </a:p>
          <a:p>
            <a:pPr indent="0" lvl="0" marL="0" rtl="0" algn="l">
              <a:spcBef>
                <a:spcPts val="0"/>
              </a:spcBef>
              <a:spcAft>
                <a:spcPts val="0"/>
              </a:spcAft>
              <a:buNone/>
            </a:pPr>
            <a:r>
              <a:t/>
            </a:r>
            <a:endParaRPr b="1" sz="1900">
              <a:latin typeface="Century Gothic"/>
              <a:ea typeface="Century Gothic"/>
              <a:cs typeface="Century Gothic"/>
              <a:sym typeface="Century Gothic"/>
            </a:endParaRPr>
          </a:p>
          <a:p>
            <a:pPr indent="0" lvl="0" marL="0" rtl="0" algn="l">
              <a:spcBef>
                <a:spcPts val="0"/>
              </a:spcBef>
              <a:spcAft>
                <a:spcPts val="0"/>
              </a:spcAft>
              <a:buNone/>
            </a:pPr>
            <a:r>
              <a:t/>
            </a:r>
            <a:endParaRPr sz="1900">
              <a:latin typeface="Century Gothic"/>
              <a:ea typeface="Century Gothic"/>
              <a:cs typeface="Century Gothic"/>
              <a:sym typeface="Century Gothic"/>
            </a:endParaRPr>
          </a:p>
        </p:txBody>
      </p:sp>
      <p:pic>
        <p:nvPicPr>
          <p:cNvPr id="117" name="Google Shape;117;p20"/>
          <p:cNvPicPr preferRelativeResize="0"/>
          <p:nvPr/>
        </p:nvPicPr>
        <p:blipFill>
          <a:blip r:embed="rId3">
            <a:alphaModFix/>
          </a:blip>
          <a:stretch>
            <a:fillRect/>
          </a:stretch>
        </p:blipFill>
        <p:spPr>
          <a:xfrm>
            <a:off x="311700" y="1074750"/>
            <a:ext cx="1949202" cy="1557326"/>
          </a:xfrm>
          <a:prstGeom prst="rect">
            <a:avLst/>
          </a:prstGeom>
          <a:noFill/>
          <a:ln>
            <a:noFill/>
          </a:ln>
        </p:spPr>
      </p:pic>
      <p:sp>
        <p:nvSpPr>
          <p:cNvPr id="118" name="Google Shape;118;p20"/>
          <p:cNvSpPr txBox="1"/>
          <p:nvPr>
            <p:ph type="title"/>
          </p:nvPr>
        </p:nvSpPr>
        <p:spPr>
          <a:xfrm>
            <a:off x="311700" y="372725"/>
            <a:ext cx="852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Research: What is the life story of a salmon?  </a:t>
            </a:r>
            <a:endParaRPr/>
          </a:p>
        </p:txBody>
      </p:sp>
      <p:pic>
        <p:nvPicPr>
          <p:cNvPr id="119" name="Google Shape;119;p20"/>
          <p:cNvPicPr preferRelativeResize="0"/>
          <p:nvPr/>
        </p:nvPicPr>
        <p:blipFill>
          <a:blip r:embed="rId4">
            <a:alphaModFix/>
          </a:blip>
          <a:stretch>
            <a:fillRect/>
          </a:stretch>
        </p:blipFill>
        <p:spPr>
          <a:xfrm rot="5400000">
            <a:off x="5620025" y="1751025"/>
            <a:ext cx="2786474" cy="3638099"/>
          </a:xfrm>
          <a:prstGeom prst="rect">
            <a:avLst/>
          </a:prstGeom>
          <a:noFill/>
          <a:ln>
            <a:noFill/>
          </a:ln>
        </p:spPr>
      </p:pic>
      <p:pic>
        <p:nvPicPr>
          <p:cNvPr id="120" name="Google Shape;120;p20">
            <a:hlinkClick r:id="rId5"/>
          </p:cNvPr>
          <p:cNvPicPr preferRelativeResize="0"/>
          <p:nvPr/>
        </p:nvPicPr>
        <p:blipFill>
          <a:blip r:embed="rId6">
            <a:alphaModFix/>
          </a:blip>
          <a:stretch>
            <a:fillRect/>
          </a:stretch>
        </p:blipFill>
        <p:spPr>
          <a:xfrm>
            <a:off x="311700" y="2772900"/>
            <a:ext cx="3074278" cy="2232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24" name="Shape 124"/>
        <p:cNvGrpSpPr/>
        <p:nvPr/>
      </p:nvGrpSpPr>
      <p:grpSpPr>
        <a:xfrm>
          <a:off x="0" y="0"/>
          <a:ext cx="0" cy="0"/>
          <a:chOff x="0" y="0"/>
          <a:chExt cx="0" cy="0"/>
        </a:xfrm>
      </p:grpSpPr>
      <p:sp>
        <p:nvSpPr>
          <p:cNvPr id="125" name="Google Shape;125;p21"/>
          <p:cNvSpPr txBox="1"/>
          <p:nvPr>
            <p:ph type="title"/>
          </p:nvPr>
        </p:nvSpPr>
        <p:spPr>
          <a:xfrm>
            <a:off x="311700" y="372725"/>
            <a:ext cx="8520600" cy="645000"/>
          </a:xfrm>
          <a:prstGeom prst="rect">
            <a:avLst/>
          </a:prstGeom>
          <a:solidFill>
            <a:schemeClr val="accent2"/>
          </a:solidFill>
        </p:spPr>
        <p:txBody>
          <a:bodyPr anchorCtr="0" anchor="t" bIns="91425" lIns="91425" spcFirstLastPara="1" rIns="91425" wrap="square" tIns="91425">
            <a:noAutofit/>
          </a:bodyPr>
          <a:lstStyle/>
          <a:p>
            <a:pPr indent="0" lvl="0" marL="0" rtl="0" algn="l">
              <a:spcBef>
                <a:spcPts val="0"/>
              </a:spcBef>
              <a:spcAft>
                <a:spcPts val="0"/>
              </a:spcAft>
              <a:buNone/>
            </a:pPr>
            <a:r>
              <a:rPr lang="en"/>
              <a:t>Research: What impacts salmon? </a:t>
            </a:r>
            <a:endParaRPr/>
          </a:p>
        </p:txBody>
      </p:sp>
      <p:sp>
        <p:nvSpPr>
          <p:cNvPr id="126" name="Google Shape;126;p21"/>
          <p:cNvSpPr txBox="1"/>
          <p:nvPr/>
        </p:nvSpPr>
        <p:spPr>
          <a:xfrm>
            <a:off x="383850" y="1228300"/>
            <a:ext cx="844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27" name="Google Shape;127;p21"/>
          <p:cNvSpPr txBox="1"/>
          <p:nvPr/>
        </p:nvSpPr>
        <p:spPr>
          <a:xfrm>
            <a:off x="2947400" y="1074750"/>
            <a:ext cx="5885400" cy="3370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latin typeface="Century Gothic"/>
                <a:ea typeface="Century Gothic"/>
                <a:cs typeface="Century Gothic"/>
                <a:sym typeface="Century Gothic"/>
              </a:rPr>
              <a:t>Read: </a:t>
            </a:r>
            <a:r>
              <a:rPr lang="en" sz="2300">
                <a:latin typeface="Century Gothic"/>
                <a:ea typeface="Century Gothic"/>
                <a:cs typeface="Century Gothic"/>
                <a:sym typeface="Century Gothic"/>
              </a:rPr>
              <a:t>“California’s </a:t>
            </a:r>
            <a:r>
              <a:rPr lang="en" sz="2300">
                <a:latin typeface="Century Gothic"/>
                <a:ea typeface="Century Gothic"/>
                <a:cs typeface="Century Gothic"/>
                <a:sym typeface="Century Gothic"/>
              </a:rPr>
              <a:t>disappearing</a:t>
            </a:r>
            <a:r>
              <a:rPr lang="en" sz="2300">
                <a:latin typeface="Century Gothic"/>
                <a:ea typeface="Century Gothic"/>
                <a:cs typeface="Century Gothic"/>
                <a:sym typeface="Century Gothic"/>
              </a:rPr>
              <a:t> salmon in the face of climate change”And “Fish tale on the Columbia River”.  Use a highlighter to </a:t>
            </a:r>
            <a:r>
              <a:rPr lang="en" sz="2300">
                <a:highlight>
                  <a:srgbClr val="FFFF00"/>
                </a:highlight>
                <a:latin typeface="Century Gothic"/>
                <a:ea typeface="Century Gothic"/>
                <a:cs typeface="Century Gothic"/>
                <a:sym typeface="Century Gothic"/>
              </a:rPr>
              <a:t>Identify</a:t>
            </a:r>
            <a:r>
              <a:rPr lang="en" sz="2300">
                <a:latin typeface="Century Gothic"/>
                <a:ea typeface="Century Gothic"/>
                <a:cs typeface="Century Gothic"/>
                <a:sym typeface="Century Gothic"/>
              </a:rPr>
              <a:t> 3-4 </a:t>
            </a:r>
            <a:r>
              <a:rPr lang="en" sz="2300">
                <a:latin typeface="Century Gothic"/>
                <a:ea typeface="Century Gothic"/>
                <a:cs typeface="Century Gothic"/>
                <a:sym typeface="Century Gothic"/>
              </a:rPr>
              <a:t>challenges</a:t>
            </a:r>
            <a:r>
              <a:rPr lang="en" sz="2300">
                <a:latin typeface="Century Gothic"/>
                <a:ea typeface="Century Gothic"/>
                <a:cs typeface="Century Gothic"/>
                <a:sym typeface="Century Gothic"/>
              </a:rPr>
              <a:t> (impacts) salmon face during </a:t>
            </a:r>
            <a:r>
              <a:rPr lang="en" sz="2300">
                <a:latin typeface="Century Gothic"/>
                <a:ea typeface="Century Gothic"/>
                <a:cs typeface="Century Gothic"/>
                <a:sym typeface="Century Gothic"/>
              </a:rPr>
              <a:t>their</a:t>
            </a:r>
            <a:r>
              <a:rPr lang="en" sz="2300">
                <a:latin typeface="Century Gothic"/>
                <a:ea typeface="Century Gothic"/>
                <a:cs typeface="Century Gothic"/>
                <a:sym typeface="Century Gothic"/>
              </a:rPr>
              <a:t> life cycle. </a:t>
            </a:r>
            <a:endParaRPr sz="2300">
              <a:latin typeface="Century Gothic"/>
              <a:ea typeface="Century Gothic"/>
              <a:cs typeface="Century Gothic"/>
              <a:sym typeface="Century Gothic"/>
            </a:endParaRPr>
          </a:p>
          <a:p>
            <a:pPr indent="0" lvl="0" marL="0" rtl="0" algn="l">
              <a:spcBef>
                <a:spcPts val="0"/>
              </a:spcBef>
              <a:spcAft>
                <a:spcPts val="0"/>
              </a:spcAft>
              <a:buNone/>
            </a:pPr>
            <a:r>
              <a:t/>
            </a:r>
            <a:endParaRPr b="1" sz="2300">
              <a:latin typeface="Century Gothic"/>
              <a:ea typeface="Century Gothic"/>
              <a:cs typeface="Century Gothic"/>
              <a:sym typeface="Century Gothic"/>
            </a:endParaRPr>
          </a:p>
          <a:p>
            <a:pPr indent="0" lvl="0" marL="0" rtl="0" algn="l">
              <a:spcBef>
                <a:spcPts val="0"/>
              </a:spcBef>
              <a:spcAft>
                <a:spcPts val="0"/>
              </a:spcAft>
              <a:buNone/>
            </a:pPr>
            <a:r>
              <a:t/>
            </a:r>
            <a:endParaRPr b="1" sz="2300">
              <a:latin typeface="Century Gothic"/>
              <a:ea typeface="Century Gothic"/>
              <a:cs typeface="Century Gothic"/>
              <a:sym typeface="Century Gothic"/>
            </a:endParaRPr>
          </a:p>
          <a:p>
            <a:pPr indent="0" lvl="0" marL="0" rtl="0" algn="l">
              <a:spcBef>
                <a:spcPts val="0"/>
              </a:spcBef>
              <a:spcAft>
                <a:spcPts val="0"/>
              </a:spcAft>
              <a:buNone/>
            </a:pPr>
            <a:r>
              <a:rPr b="1" lang="en" sz="2300">
                <a:latin typeface="Century Gothic"/>
                <a:ea typeface="Century Gothic"/>
                <a:cs typeface="Century Gothic"/>
                <a:sym typeface="Century Gothic"/>
              </a:rPr>
              <a:t>Add impacts </a:t>
            </a:r>
            <a:r>
              <a:rPr lang="en" sz="2300">
                <a:latin typeface="Century Gothic"/>
                <a:ea typeface="Century Gothic"/>
                <a:cs typeface="Century Gothic"/>
                <a:sym typeface="Century Gothic"/>
              </a:rPr>
              <a:t>to your note taking sheet.    </a:t>
            </a:r>
            <a:endParaRPr sz="2300">
              <a:latin typeface="Century Gothic"/>
              <a:ea typeface="Century Gothic"/>
              <a:cs typeface="Century Gothic"/>
              <a:sym typeface="Century Gothic"/>
            </a:endParaRPr>
          </a:p>
        </p:txBody>
      </p:sp>
      <p:pic>
        <p:nvPicPr>
          <p:cNvPr id="128" name="Google Shape;128;p21">
            <a:hlinkClick r:id="rId3"/>
          </p:cNvPr>
          <p:cNvPicPr preferRelativeResize="0"/>
          <p:nvPr/>
        </p:nvPicPr>
        <p:blipFill>
          <a:blip r:embed="rId4">
            <a:alphaModFix/>
          </a:blip>
          <a:stretch>
            <a:fillRect/>
          </a:stretch>
        </p:blipFill>
        <p:spPr>
          <a:xfrm rot="-458291">
            <a:off x="161424" y="1100212"/>
            <a:ext cx="1445175" cy="1098323"/>
          </a:xfrm>
          <a:prstGeom prst="rect">
            <a:avLst/>
          </a:prstGeom>
          <a:noFill/>
          <a:ln>
            <a:noFill/>
          </a:ln>
        </p:spPr>
      </p:pic>
      <p:pic>
        <p:nvPicPr>
          <p:cNvPr id="129" name="Google Shape;129;p21">
            <a:hlinkClick r:id="rId5"/>
          </p:cNvPr>
          <p:cNvPicPr preferRelativeResize="0"/>
          <p:nvPr/>
        </p:nvPicPr>
        <p:blipFill>
          <a:blip r:embed="rId6">
            <a:alphaModFix/>
          </a:blip>
          <a:stretch>
            <a:fillRect/>
          </a:stretch>
        </p:blipFill>
        <p:spPr>
          <a:xfrm>
            <a:off x="1516575" y="1415588"/>
            <a:ext cx="1230249" cy="878966"/>
          </a:xfrm>
          <a:prstGeom prst="rect">
            <a:avLst/>
          </a:prstGeom>
          <a:noFill/>
          <a:ln>
            <a:noFill/>
          </a:ln>
        </p:spPr>
      </p:pic>
      <p:sp>
        <p:nvSpPr>
          <p:cNvPr id="130" name="Google Shape;130;p21"/>
          <p:cNvSpPr txBox="1"/>
          <p:nvPr/>
        </p:nvSpPr>
        <p:spPr>
          <a:xfrm>
            <a:off x="7767275" y="3999225"/>
            <a:ext cx="2658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latin typeface="Lato"/>
                <a:ea typeface="Lato"/>
                <a:cs typeface="Lato"/>
                <a:sym typeface="Lato"/>
              </a:rPr>
              <a:t>Impacts</a:t>
            </a:r>
            <a:endParaRPr sz="400">
              <a:latin typeface="Lato"/>
              <a:ea typeface="Lato"/>
              <a:cs typeface="Lato"/>
              <a:sym typeface="Lato"/>
            </a:endParaRPr>
          </a:p>
        </p:txBody>
      </p:sp>
      <p:pic>
        <p:nvPicPr>
          <p:cNvPr id="131" name="Google Shape;131;p21"/>
          <p:cNvPicPr preferRelativeResize="0"/>
          <p:nvPr/>
        </p:nvPicPr>
        <p:blipFill>
          <a:blip r:embed="rId7">
            <a:alphaModFix/>
          </a:blip>
          <a:stretch>
            <a:fillRect/>
          </a:stretch>
        </p:blipFill>
        <p:spPr>
          <a:xfrm>
            <a:off x="152400" y="2571750"/>
            <a:ext cx="2743269" cy="1952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35" name="Shape 135"/>
        <p:cNvGrpSpPr/>
        <p:nvPr/>
      </p:nvGrpSpPr>
      <p:grpSpPr>
        <a:xfrm>
          <a:off x="0" y="0"/>
          <a:ext cx="0" cy="0"/>
          <a:chOff x="0" y="0"/>
          <a:chExt cx="0" cy="0"/>
        </a:xfrm>
      </p:grpSpPr>
      <p:sp>
        <p:nvSpPr>
          <p:cNvPr id="136" name="Google Shape;136;p22"/>
          <p:cNvSpPr txBox="1"/>
          <p:nvPr>
            <p:ph type="title"/>
          </p:nvPr>
        </p:nvSpPr>
        <p:spPr>
          <a:xfrm>
            <a:off x="240450" y="372725"/>
            <a:ext cx="8708400" cy="645000"/>
          </a:xfrm>
          <a:prstGeom prst="rect">
            <a:avLst/>
          </a:prstGeom>
          <a:solidFill>
            <a:srgbClr val="FFF2CC"/>
          </a:solidFill>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900FF"/>
                </a:solidFill>
                <a:latin typeface="Merriweather"/>
                <a:ea typeface="Merriweather"/>
                <a:cs typeface="Merriweather"/>
                <a:sym typeface="Merriweather"/>
              </a:rPr>
              <a:t>WARM UP</a:t>
            </a:r>
            <a:endParaRPr>
              <a:solidFill>
                <a:srgbClr val="9900FF"/>
              </a:solidFill>
              <a:latin typeface="Merriweather"/>
              <a:ea typeface="Merriweather"/>
              <a:cs typeface="Merriweather"/>
              <a:sym typeface="Merriweather"/>
            </a:endParaRPr>
          </a:p>
        </p:txBody>
      </p:sp>
      <p:sp>
        <p:nvSpPr>
          <p:cNvPr id="137" name="Google Shape;137;p22"/>
          <p:cNvSpPr txBox="1"/>
          <p:nvPr/>
        </p:nvSpPr>
        <p:spPr>
          <a:xfrm>
            <a:off x="217800" y="4134375"/>
            <a:ext cx="8708400" cy="879600"/>
          </a:xfrm>
          <a:prstGeom prst="rect">
            <a:avLst/>
          </a:prstGeom>
          <a:solidFill>
            <a:srgbClr val="00FFFF"/>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highlight>
                  <a:srgbClr val="FFFF00"/>
                </a:highlight>
                <a:latin typeface="Century Gothic"/>
                <a:ea typeface="Century Gothic"/>
                <a:cs typeface="Century Gothic"/>
                <a:sym typeface="Century Gothic"/>
              </a:rPr>
              <a:t>Remember class expectations:</a:t>
            </a:r>
            <a:r>
              <a:rPr lang="en" sz="2100">
                <a:latin typeface="Century Gothic"/>
                <a:ea typeface="Century Gothic"/>
                <a:cs typeface="Century Gothic"/>
                <a:sym typeface="Century Gothic"/>
              </a:rPr>
              <a:t> </a:t>
            </a:r>
            <a:r>
              <a:rPr b="1" lang="en" sz="2100">
                <a:latin typeface="Century Gothic"/>
                <a:ea typeface="Century Gothic"/>
                <a:cs typeface="Century Gothic"/>
                <a:sym typeface="Century Gothic"/>
              </a:rPr>
              <a:t>Voices off</a:t>
            </a:r>
            <a:r>
              <a:rPr lang="en" sz="2100">
                <a:latin typeface="Century Gothic"/>
                <a:ea typeface="Century Gothic"/>
                <a:cs typeface="Century Gothic"/>
                <a:sym typeface="Century Gothic"/>
              </a:rPr>
              <a:t> when teacher is talking. </a:t>
            </a:r>
            <a:endParaRPr sz="2100">
              <a:latin typeface="Century Gothic"/>
              <a:ea typeface="Century Gothic"/>
              <a:cs typeface="Century Gothic"/>
              <a:sym typeface="Century Gothic"/>
            </a:endParaRPr>
          </a:p>
          <a:p>
            <a:pPr indent="0" lvl="0" marL="0" rtl="0" algn="l">
              <a:lnSpc>
                <a:spcPct val="115000"/>
              </a:lnSpc>
              <a:spcBef>
                <a:spcPts val="0"/>
              </a:spcBef>
              <a:spcAft>
                <a:spcPts val="0"/>
              </a:spcAft>
              <a:buNone/>
            </a:pPr>
            <a:r>
              <a:rPr lang="en" sz="2100" u="sng">
                <a:latin typeface="Century Gothic"/>
                <a:ea typeface="Century Gothic"/>
                <a:cs typeface="Century Gothic"/>
                <a:sym typeface="Century Gothic"/>
              </a:rPr>
              <a:t>Stay seated unless directed.</a:t>
            </a:r>
            <a:endParaRPr sz="1700">
              <a:latin typeface="Lato"/>
              <a:ea typeface="Lato"/>
              <a:cs typeface="Lato"/>
              <a:sym typeface="Lato"/>
            </a:endParaRPr>
          </a:p>
        </p:txBody>
      </p:sp>
      <p:sp>
        <p:nvSpPr>
          <p:cNvPr id="138" name="Google Shape;138;p22"/>
          <p:cNvSpPr txBox="1"/>
          <p:nvPr/>
        </p:nvSpPr>
        <p:spPr>
          <a:xfrm>
            <a:off x="3721725" y="240450"/>
            <a:ext cx="5300400" cy="780300"/>
          </a:xfrm>
          <a:prstGeom prst="rect">
            <a:avLst/>
          </a:prstGeom>
          <a:solidFill>
            <a:srgbClr val="FF9900"/>
          </a:solid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Comic Sans MS"/>
                <a:ea typeface="Comic Sans MS"/>
                <a:cs typeface="Comic Sans MS"/>
                <a:sym typeface="Comic Sans MS"/>
              </a:rPr>
              <a:t>Welcome back. NO INB. Collect a pencil and your Salmon Life Cycle notes. </a:t>
            </a:r>
            <a:endParaRPr sz="1900">
              <a:latin typeface="Comic Sans MS"/>
              <a:ea typeface="Comic Sans MS"/>
              <a:cs typeface="Comic Sans MS"/>
              <a:sym typeface="Comic Sans MS"/>
            </a:endParaRPr>
          </a:p>
        </p:txBody>
      </p:sp>
      <p:sp>
        <p:nvSpPr>
          <p:cNvPr id="139" name="Google Shape;139;p22"/>
          <p:cNvSpPr txBox="1"/>
          <p:nvPr/>
        </p:nvSpPr>
        <p:spPr>
          <a:xfrm>
            <a:off x="240450" y="1101275"/>
            <a:ext cx="8781600" cy="2956800"/>
          </a:xfrm>
          <a:prstGeom prst="rect">
            <a:avLst/>
          </a:prstGeom>
          <a:solidFill>
            <a:schemeClr val="lt1"/>
          </a:solidFill>
          <a:ln>
            <a:noFill/>
          </a:ln>
        </p:spPr>
        <p:txBody>
          <a:bodyPr anchorCtr="0" anchor="t" bIns="91425" lIns="91425" spcFirstLastPara="1" rIns="91425" wrap="square" tIns="91425">
            <a:noAutofit/>
          </a:bodyPr>
          <a:lstStyle/>
          <a:p>
            <a:pPr indent="-355600" lvl="0" marL="457200" rtl="0" algn="l">
              <a:spcBef>
                <a:spcPts val="0"/>
              </a:spcBef>
              <a:spcAft>
                <a:spcPts val="0"/>
              </a:spcAft>
              <a:buClr>
                <a:schemeClr val="dk2"/>
              </a:buClr>
              <a:buSzPts val="2000"/>
              <a:buFont typeface="Lato"/>
              <a:buChar char="➔"/>
            </a:pPr>
            <a:r>
              <a:rPr lang="en" sz="2000">
                <a:solidFill>
                  <a:schemeClr val="dk2"/>
                </a:solidFill>
                <a:highlight>
                  <a:srgbClr val="FFFFFF"/>
                </a:highlight>
                <a:latin typeface="Lato"/>
                <a:ea typeface="Lato"/>
                <a:cs typeface="Lato"/>
                <a:sym typeface="Lato"/>
              </a:rPr>
              <a:t>Create a folder for your Salmon Life Cycle Illustration. </a:t>
            </a:r>
            <a:endParaRPr sz="2000">
              <a:solidFill>
                <a:schemeClr val="dk2"/>
              </a:solidFill>
              <a:highlight>
                <a:srgbClr val="FFFFFF"/>
              </a:highlight>
              <a:latin typeface="Lato"/>
              <a:ea typeface="Lato"/>
              <a:cs typeface="Lato"/>
              <a:sym typeface="Lato"/>
            </a:endParaRPr>
          </a:p>
          <a:p>
            <a:pPr indent="0" lvl="0" marL="457200" rtl="0" algn="l">
              <a:spcBef>
                <a:spcPts val="0"/>
              </a:spcBef>
              <a:spcAft>
                <a:spcPts val="0"/>
              </a:spcAft>
              <a:buNone/>
            </a:pPr>
            <a:r>
              <a:rPr lang="en" sz="2000">
                <a:solidFill>
                  <a:schemeClr val="dk2"/>
                </a:solidFill>
                <a:highlight>
                  <a:srgbClr val="FFFFFF"/>
                </a:highlight>
                <a:latin typeface="Lato"/>
                <a:ea typeface="Lato"/>
                <a:cs typeface="Lato"/>
                <a:sym typeface="Lato"/>
              </a:rPr>
              <a:t>You will keep your salmon life cycle in your folder to showcase. You will</a:t>
            </a:r>
            <a:r>
              <a:rPr lang="en" sz="2000">
                <a:solidFill>
                  <a:schemeClr val="dk2"/>
                </a:solidFill>
                <a:highlight>
                  <a:srgbClr val="FFFFFF"/>
                </a:highlight>
                <a:latin typeface="Lato"/>
                <a:ea typeface="Lato"/>
                <a:cs typeface="Lato"/>
                <a:sym typeface="Lato"/>
              </a:rPr>
              <a:t> </a:t>
            </a:r>
            <a:r>
              <a:rPr lang="en" sz="2000">
                <a:solidFill>
                  <a:schemeClr val="dk2"/>
                </a:solidFill>
                <a:highlight>
                  <a:srgbClr val="FFFFFF"/>
                </a:highlight>
                <a:latin typeface="Lato"/>
                <a:ea typeface="Lato"/>
                <a:cs typeface="Lato"/>
                <a:sym typeface="Lato"/>
              </a:rPr>
              <a:t>add data analysis assessments and supporting work that you will do over the </a:t>
            </a:r>
            <a:r>
              <a:rPr lang="en" sz="2000">
                <a:solidFill>
                  <a:schemeClr val="dk2"/>
                </a:solidFill>
                <a:highlight>
                  <a:srgbClr val="FFFFFF"/>
                </a:highlight>
                <a:latin typeface="Lato"/>
                <a:ea typeface="Lato"/>
                <a:cs typeface="Lato"/>
                <a:sym typeface="Lato"/>
              </a:rPr>
              <a:t>next</a:t>
            </a:r>
            <a:r>
              <a:rPr lang="en" sz="2000">
                <a:solidFill>
                  <a:schemeClr val="dk2"/>
                </a:solidFill>
                <a:highlight>
                  <a:srgbClr val="FFFFFF"/>
                </a:highlight>
                <a:latin typeface="Lato"/>
                <a:ea typeface="Lato"/>
                <a:cs typeface="Lato"/>
                <a:sym typeface="Lato"/>
              </a:rPr>
              <a:t> few weeks. We are trying to </a:t>
            </a:r>
            <a:r>
              <a:rPr lang="en" sz="2000">
                <a:solidFill>
                  <a:schemeClr val="dk2"/>
                </a:solidFill>
                <a:highlight>
                  <a:srgbClr val="FFFFFF"/>
                </a:highlight>
                <a:latin typeface="Lato"/>
                <a:ea typeface="Lato"/>
                <a:cs typeface="Lato"/>
                <a:sym typeface="Lato"/>
              </a:rPr>
              <a:t>puzzle out the following questions: </a:t>
            </a:r>
            <a:endParaRPr sz="2000">
              <a:solidFill>
                <a:schemeClr val="dk2"/>
              </a:solidFill>
              <a:highlight>
                <a:srgbClr val="FFFFFF"/>
              </a:highlight>
              <a:latin typeface="Lato"/>
              <a:ea typeface="Lato"/>
              <a:cs typeface="Lato"/>
              <a:sym typeface="Lato"/>
            </a:endParaRPr>
          </a:p>
          <a:p>
            <a:pPr indent="-355600" lvl="0" marL="914400" rtl="0" algn="l">
              <a:spcBef>
                <a:spcPts val="0"/>
              </a:spcBef>
              <a:spcAft>
                <a:spcPts val="0"/>
              </a:spcAft>
              <a:buClr>
                <a:schemeClr val="dk2"/>
              </a:buClr>
              <a:buSzPts val="2000"/>
              <a:buFont typeface="Lato"/>
              <a:buChar char="★"/>
            </a:pPr>
            <a:r>
              <a:rPr lang="en" sz="2000">
                <a:solidFill>
                  <a:schemeClr val="dk2"/>
                </a:solidFill>
                <a:highlight>
                  <a:srgbClr val="00FF00"/>
                </a:highlight>
                <a:latin typeface="Lato"/>
                <a:ea typeface="Lato"/>
                <a:cs typeface="Lato"/>
                <a:sym typeface="Lato"/>
              </a:rPr>
              <a:t>How are adult population of Chinook salmon changing over time?</a:t>
            </a:r>
            <a:endParaRPr sz="2000">
              <a:solidFill>
                <a:schemeClr val="dk2"/>
              </a:solidFill>
              <a:highlight>
                <a:srgbClr val="00FF00"/>
              </a:highlight>
              <a:latin typeface="Lato"/>
              <a:ea typeface="Lato"/>
              <a:cs typeface="Lato"/>
              <a:sym typeface="Lato"/>
            </a:endParaRPr>
          </a:p>
          <a:p>
            <a:pPr indent="-355600" lvl="0" marL="914400" rtl="0" algn="l">
              <a:spcBef>
                <a:spcPts val="0"/>
              </a:spcBef>
              <a:spcAft>
                <a:spcPts val="0"/>
              </a:spcAft>
              <a:buClr>
                <a:schemeClr val="dk2"/>
              </a:buClr>
              <a:buSzPts val="2000"/>
              <a:buFont typeface="Lato"/>
              <a:buChar char="★"/>
            </a:pPr>
            <a:r>
              <a:rPr lang="en" sz="2000">
                <a:solidFill>
                  <a:schemeClr val="dk2"/>
                </a:solidFill>
                <a:highlight>
                  <a:srgbClr val="00FF00"/>
                </a:highlight>
                <a:latin typeface="Lato"/>
                <a:ea typeface="Lato"/>
                <a:cs typeface="Lato"/>
                <a:sym typeface="Lato"/>
              </a:rPr>
              <a:t>What factors are contributing to changes in salmon population?</a:t>
            </a:r>
            <a:endParaRPr sz="2000">
              <a:solidFill>
                <a:schemeClr val="dk2"/>
              </a:solidFill>
              <a:highlight>
                <a:srgbClr val="00FF00"/>
              </a:highlight>
              <a:latin typeface="Lato"/>
              <a:ea typeface="Lato"/>
              <a:cs typeface="Lato"/>
              <a:sym typeface="Lato"/>
            </a:endParaRPr>
          </a:p>
          <a:p>
            <a:pPr indent="-355600" lvl="0" marL="457200" rtl="0" algn="l">
              <a:spcBef>
                <a:spcPts val="0"/>
              </a:spcBef>
              <a:spcAft>
                <a:spcPts val="0"/>
              </a:spcAft>
              <a:buClr>
                <a:schemeClr val="dk2"/>
              </a:buClr>
              <a:buSzPts val="2000"/>
              <a:buFont typeface="Lato"/>
              <a:buChar char="➔"/>
            </a:pPr>
            <a:r>
              <a:rPr lang="en" sz="2000">
                <a:solidFill>
                  <a:schemeClr val="dk2"/>
                </a:solidFill>
                <a:highlight>
                  <a:srgbClr val="FFFFFF"/>
                </a:highlight>
                <a:latin typeface="Lato"/>
                <a:ea typeface="Lato"/>
                <a:cs typeface="Lato"/>
                <a:sym typeface="Lato"/>
              </a:rPr>
              <a:t>On your folder write: </a:t>
            </a:r>
            <a:endParaRPr sz="2000">
              <a:solidFill>
                <a:schemeClr val="dk2"/>
              </a:solidFill>
              <a:highlight>
                <a:srgbClr val="FFFFFF"/>
              </a:highlight>
              <a:latin typeface="Lato"/>
              <a:ea typeface="Lato"/>
              <a:cs typeface="Lato"/>
              <a:sym typeface="Lato"/>
            </a:endParaRPr>
          </a:p>
          <a:p>
            <a:pPr indent="-355600" lvl="0" marL="457200" rtl="0" algn="l">
              <a:spcBef>
                <a:spcPts val="0"/>
              </a:spcBef>
              <a:spcAft>
                <a:spcPts val="0"/>
              </a:spcAft>
              <a:buClr>
                <a:schemeClr val="dk2"/>
              </a:buClr>
              <a:buSzPts val="2000"/>
              <a:buFont typeface="Lato"/>
              <a:buAutoNum type="arabicPeriod"/>
            </a:pPr>
            <a:r>
              <a:rPr lang="en" sz="2000">
                <a:solidFill>
                  <a:schemeClr val="dk2"/>
                </a:solidFill>
                <a:highlight>
                  <a:srgbClr val="FFFFFF"/>
                </a:highlight>
                <a:latin typeface="Lato"/>
                <a:ea typeface="Lato"/>
                <a:cs typeface="Lato"/>
                <a:sym typeface="Lato"/>
              </a:rPr>
              <a:t>Your FULL NAME.</a:t>
            </a:r>
            <a:endParaRPr sz="2000">
              <a:solidFill>
                <a:schemeClr val="dk2"/>
              </a:solidFill>
              <a:highlight>
                <a:srgbClr val="FFFFFF"/>
              </a:highlight>
              <a:latin typeface="Lato"/>
              <a:ea typeface="Lato"/>
              <a:cs typeface="Lato"/>
              <a:sym typeface="Lato"/>
            </a:endParaRPr>
          </a:p>
          <a:p>
            <a:pPr indent="-355600" lvl="0" marL="457200" rtl="0" algn="l">
              <a:spcBef>
                <a:spcPts val="0"/>
              </a:spcBef>
              <a:spcAft>
                <a:spcPts val="0"/>
              </a:spcAft>
              <a:buClr>
                <a:schemeClr val="dk2"/>
              </a:buClr>
              <a:buSzPts val="2000"/>
              <a:buFont typeface="Lato"/>
              <a:buAutoNum type="arabicPeriod"/>
            </a:pPr>
            <a:r>
              <a:rPr lang="en" sz="2000">
                <a:solidFill>
                  <a:schemeClr val="dk2"/>
                </a:solidFill>
                <a:highlight>
                  <a:srgbClr val="00FF00"/>
                </a:highlight>
                <a:latin typeface="Lato"/>
                <a:ea typeface="Lato"/>
                <a:cs typeface="Lato"/>
                <a:sym typeface="Lato"/>
              </a:rPr>
              <a:t>The two questions starred above.</a:t>
            </a:r>
            <a:r>
              <a:rPr lang="en" sz="2000">
                <a:solidFill>
                  <a:schemeClr val="dk2"/>
                </a:solidFill>
                <a:highlight>
                  <a:srgbClr val="FFFFFF"/>
                </a:highlight>
                <a:latin typeface="Lato"/>
                <a:ea typeface="Lato"/>
                <a:cs typeface="Lato"/>
                <a:sym typeface="Lato"/>
              </a:rPr>
              <a:t> Decorate your folder if time. </a:t>
            </a:r>
            <a:endParaRPr sz="2000">
              <a:solidFill>
                <a:schemeClr val="dk2"/>
              </a:solidFill>
              <a:highlight>
                <a:srgbClr val="FFFFFF"/>
              </a:highlight>
              <a:latin typeface="Lato"/>
              <a:ea typeface="Lato"/>
              <a:cs typeface="Lato"/>
              <a:sym typeface="Lato"/>
            </a:endParaRPr>
          </a:p>
          <a:p>
            <a:pPr indent="0" lvl="0" marL="457200" rtl="0" algn="l">
              <a:spcBef>
                <a:spcPts val="0"/>
              </a:spcBef>
              <a:spcAft>
                <a:spcPts val="0"/>
              </a:spcAft>
              <a:buNone/>
            </a:pPr>
            <a:r>
              <a:t/>
            </a:r>
            <a:endParaRPr sz="1900">
              <a:solidFill>
                <a:schemeClr val="dk2"/>
              </a:solidFill>
              <a:highlight>
                <a:srgbClr val="FFFFFF"/>
              </a:highlight>
              <a:latin typeface="Lato"/>
              <a:ea typeface="Lato"/>
              <a:cs typeface="Lato"/>
              <a:sym typeface="Lato"/>
            </a:endParaRPr>
          </a:p>
          <a:p>
            <a:pPr indent="0" lvl="0" marL="0" rtl="0" algn="l">
              <a:spcBef>
                <a:spcPts val="0"/>
              </a:spcBef>
              <a:spcAft>
                <a:spcPts val="0"/>
              </a:spcAft>
              <a:buNone/>
            </a:pPr>
            <a:r>
              <a:t/>
            </a:r>
            <a:endParaRPr sz="1800">
              <a:solidFill>
                <a:schemeClr val="dk1"/>
              </a:solidFill>
              <a:latin typeface="Lato"/>
              <a:ea typeface="Lato"/>
              <a:cs typeface="Lato"/>
              <a:sym typeface="Lato"/>
            </a:endParaRPr>
          </a:p>
          <a:p>
            <a:pPr indent="0" lvl="0" marL="0" rtl="0" algn="l">
              <a:spcBef>
                <a:spcPts val="0"/>
              </a:spcBef>
              <a:spcAft>
                <a:spcPts val="0"/>
              </a:spcAft>
              <a:buNone/>
            </a:pPr>
            <a:r>
              <a:t/>
            </a:r>
            <a:endParaRPr sz="1800">
              <a:solidFill>
                <a:schemeClr val="dk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